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89" r:id="rId3"/>
    <p:sldId id="290" r:id="rId4"/>
    <p:sldId id="293" r:id="rId5"/>
    <p:sldId id="291" r:id="rId6"/>
    <p:sldId id="298" r:id="rId7"/>
    <p:sldId id="300" r:id="rId8"/>
    <p:sldId id="301" r:id="rId9"/>
    <p:sldId id="303" r:id="rId10"/>
    <p:sldId id="304" r:id="rId11"/>
    <p:sldId id="305" r:id="rId12"/>
    <p:sldId id="307" r:id="rId13"/>
    <p:sldId id="308" r:id="rId14"/>
    <p:sldId id="309" r:id="rId15"/>
    <p:sldId id="311" r:id="rId16"/>
    <p:sldId id="312" r:id="rId17"/>
    <p:sldId id="313" r:id="rId18"/>
    <p:sldId id="315" r:id="rId19"/>
    <p:sldId id="316" r:id="rId20"/>
    <p:sldId id="322" r:id="rId21"/>
    <p:sldId id="319" r:id="rId22"/>
    <p:sldId id="323" r:id="rId23"/>
    <p:sldId id="320" r:id="rId24"/>
    <p:sldId id="299" r:id="rId25"/>
    <p:sldId id="317" r:id="rId26"/>
  </p:sldIdLst>
  <p:sldSz cx="9144000" cy="5143500" type="screen16x9"/>
  <p:notesSz cx="6858000" cy="9144000"/>
  <p:defaultTextStyle>
    <a:defPPr>
      <a:defRPr lang="pl-PL"/>
    </a:defPPr>
    <a:lvl1pPr marL="0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301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595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895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3192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1492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9790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8086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6388" algn="l" defTabSz="8765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00"/>
    <a:srgbClr val="F79626"/>
    <a:srgbClr val="00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41" y="-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48080-4464-4154-BDE4-403B641FCAB3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4995-9160-4633-9C88-25770260F5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9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8301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6595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4895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3192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1492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29790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68086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06388" algn="l" defTabSz="876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03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3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9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62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8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5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83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4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3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8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59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52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8301" indent="0">
              <a:buNone/>
              <a:defRPr sz="2000" b="1"/>
            </a:lvl2pPr>
            <a:lvl3pPr marL="876595" indent="0">
              <a:buNone/>
              <a:defRPr sz="1800" b="1"/>
            </a:lvl3pPr>
            <a:lvl4pPr marL="1314895" indent="0">
              <a:buNone/>
              <a:defRPr sz="1600" b="1"/>
            </a:lvl4pPr>
            <a:lvl5pPr marL="1753192" indent="0">
              <a:buNone/>
              <a:defRPr sz="1600" b="1"/>
            </a:lvl5pPr>
            <a:lvl6pPr marL="2191492" indent="0">
              <a:buNone/>
              <a:defRPr sz="1600" b="1"/>
            </a:lvl6pPr>
            <a:lvl7pPr marL="2629790" indent="0">
              <a:buNone/>
              <a:defRPr sz="1600" b="1"/>
            </a:lvl7pPr>
            <a:lvl8pPr marL="3068086" indent="0">
              <a:buNone/>
              <a:defRPr sz="1600" b="1"/>
            </a:lvl8pPr>
            <a:lvl9pPr marL="3506388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2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8301" indent="0">
              <a:buNone/>
              <a:defRPr sz="2000" b="1"/>
            </a:lvl2pPr>
            <a:lvl3pPr marL="876595" indent="0">
              <a:buNone/>
              <a:defRPr sz="1800" b="1"/>
            </a:lvl3pPr>
            <a:lvl4pPr marL="1314895" indent="0">
              <a:buNone/>
              <a:defRPr sz="1600" b="1"/>
            </a:lvl4pPr>
            <a:lvl5pPr marL="1753192" indent="0">
              <a:buNone/>
              <a:defRPr sz="1600" b="1"/>
            </a:lvl5pPr>
            <a:lvl6pPr marL="2191492" indent="0">
              <a:buNone/>
              <a:defRPr sz="1600" b="1"/>
            </a:lvl6pPr>
            <a:lvl7pPr marL="2629790" indent="0">
              <a:buNone/>
              <a:defRPr sz="1600" b="1"/>
            </a:lvl7pPr>
            <a:lvl8pPr marL="3068086" indent="0">
              <a:buNone/>
              <a:defRPr sz="1600" b="1"/>
            </a:lvl8pPr>
            <a:lvl9pPr marL="3506388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2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5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1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41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8301" indent="0">
              <a:buNone/>
              <a:defRPr sz="1200"/>
            </a:lvl2pPr>
            <a:lvl3pPr marL="876595" indent="0">
              <a:buNone/>
              <a:defRPr sz="1000"/>
            </a:lvl3pPr>
            <a:lvl4pPr marL="1314895" indent="0">
              <a:buNone/>
              <a:defRPr sz="900"/>
            </a:lvl4pPr>
            <a:lvl5pPr marL="1753192" indent="0">
              <a:buNone/>
              <a:defRPr sz="900"/>
            </a:lvl5pPr>
            <a:lvl6pPr marL="2191492" indent="0">
              <a:buNone/>
              <a:defRPr sz="900"/>
            </a:lvl6pPr>
            <a:lvl7pPr marL="2629790" indent="0">
              <a:buNone/>
              <a:defRPr sz="900"/>
            </a:lvl7pPr>
            <a:lvl8pPr marL="3068086" indent="0">
              <a:buNone/>
              <a:defRPr sz="900"/>
            </a:lvl8pPr>
            <a:lvl9pPr marL="3506388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49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38301" indent="0">
              <a:buNone/>
              <a:defRPr sz="2800"/>
            </a:lvl2pPr>
            <a:lvl3pPr marL="876595" indent="0">
              <a:buNone/>
              <a:defRPr sz="2400"/>
            </a:lvl3pPr>
            <a:lvl4pPr marL="1314895" indent="0">
              <a:buNone/>
              <a:defRPr sz="2000"/>
            </a:lvl4pPr>
            <a:lvl5pPr marL="1753192" indent="0">
              <a:buNone/>
              <a:defRPr sz="2000"/>
            </a:lvl5pPr>
            <a:lvl6pPr marL="2191492" indent="0">
              <a:buNone/>
              <a:defRPr sz="2000"/>
            </a:lvl6pPr>
            <a:lvl7pPr marL="2629790" indent="0">
              <a:buNone/>
              <a:defRPr sz="2000"/>
            </a:lvl7pPr>
            <a:lvl8pPr marL="3068086" indent="0">
              <a:buNone/>
              <a:defRPr sz="2000"/>
            </a:lvl8pPr>
            <a:lvl9pPr marL="3506388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7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8301" indent="0">
              <a:buNone/>
              <a:defRPr sz="1200"/>
            </a:lvl2pPr>
            <a:lvl3pPr marL="876595" indent="0">
              <a:buNone/>
              <a:defRPr sz="1000"/>
            </a:lvl3pPr>
            <a:lvl4pPr marL="1314895" indent="0">
              <a:buNone/>
              <a:defRPr sz="900"/>
            </a:lvl4pPr>
            <a:lvl5pPr marL="1753192" indent="0">
              <a:buNone/>
              <a:defRPr sz="900"/>
            </a:lvl5pPr>
            <a:lvl6pPr marL="2191492" indent="0">
              <a:buNone/>
              <a:defRPr sz="900"/>
            </a:lvl6pPr>
            <a:lvl7pPr marL="2629790" indent="0">
              <a:buNone/>
              <a:defRPr sz="900"/>
            </a:lvl7pPr>
            <a:lvl8pPr marL="3068086" indent="0">
              <a:buNone/>
              <a:defRPr sz="900"/>
            </a:lvl8pPr>
            <a:lvl9pPr marL="3506388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39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7641" tIns="43821" rIns="87641" bIns="43821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641" tIns="43821" rIns="87641" bIns="4382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7641" tIns="43821" rIns="87641" bIns="438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419D-375D-42E2-A356-19E525A6D81B}" type="datetimeFigureOut">
              <a:rPr lang="pl-PL" smtClean="0"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7641" tIns="43821" rIns="87641" bIns="438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7641" tIns="43821" rIns="87641" bIns="438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579B-1CE4-4148-863D-9C1B3E260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0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5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8" indent="-328728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2232" indent="-273936" algn="l" defTabSz="876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45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043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2343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638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938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87236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25535" indent="-219153" algn="l" defTabSz="876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301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595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895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92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1492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9790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86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6388" algn="l" defTabSz="8765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63688" y="270705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Marcin Adamski, Damian Niemir, Maciej Stroiński</a:t>
            </a:r>
          </a:p>
          <a:p>
            <a:r>
              <a:rPr lang="pl-PL" sz="1600" dirty="0" smtClean="0">
                <a:solidFill>
                  <a:srgbClr val="002060"/>
                </a:solidFill>
              </a:rPr>
              <a:t>Poznańskie Centrum Superkomputerowo-Sieciowe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Usługi kampusowe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23554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5D00"/>
                </a:solidFill>
              </a:rPr>
              <a:t>Możliwości użycia </a:t>
            </a:r>
            <a:r>
              <a:rPr lang="pl-PL" sz="1600" b="1" dirty="0" smtClean="0">
                <a:solidFill>
                  <a:srgbClr val="FF5D00"/>
                </a:solidFill>
              </a:rPr>
              <a:t>usług kampusowych</a:t>
            </a:r>
            <a:br>
              <a:rPr lang="pl-PL" sz="1600" b="1" dirty="0" smtClean="0">
                <a:solidFill>
                  <a:srgbClr val="FF5D00"/>
                </a:solidFill>
              </a:rPr>
            </a:br>
            <a:r>
              <a:rPr lang="pl-PL" sz="1600" b="1" dirty="0" smtClean="0">
                <a:solidFill>
                  <a:srgbClr val="FF5D00"/>
                </a:solidFill>
              </a:rPr>
              <a:t>na Uniwersytecie Medycznym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83718"/>
            <a:ext cx="728185" cy="72818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07704" y="310077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budowanie </a:t>
            </a:r>
            <a:r>
              <a:rPr lang="pl-PL" sz="1400" b="1" dirty="0" smtClean="0">
                <a:solidFill>
                  <a:srgbClr val="FF5D00"/>
                </a:solidFill>
              </a:rPr>
              <a:t>wirtualnych </a:t>
            </a:r>
            <a:r>
              <a:rPr lang="pl-PL" sz="1400" b="1" dirty="0">
                <a:solidFill>
                  <a:srgbClr val="FF5D00"/>
                </a:solidFill>
              </a:rPr>
              <a:t>komputerów</a:t>
            </a:r>
            <a:r>
              <a:rPr lang="pl-PL" sz="1400" dirty="0">
                <a:solidFill>
                  <a:srgbClr val="FF5D00"/>
                </a:solidFill>
              </a:rPr>
              <a:t> </a:t>
            </a:r>
            <a:r>
              <a:rPr lang="pl-PL" sz="1400" dirty="0"/>
              <a:t>na potrzeby </a:t>
            </a:r>
            <a:r>
              <a:rPr lang="pl-PL" sz="1400" dirty="0" smtClean="0"/>
              <a:t>laboratoriów edukacyjnych,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komfort pracy </a:t>
            </a:r>
            <a:r>
              <a:rPr lang="pl-PL" sz="1400" dirty="0" smtClean="0"/>
              <a:t>z oprogramowaniem </a:t>
            </a:r>
            <a:r>
              <a:rPr lang="pl-PL" sz="1400" b="1" dirty="0">
                <a:solidFill>
                  <a:srgbClr val="FF5D00"/>
                </a:solidFill>
              </a:rPr>
              <a:t>bez potrzeby instalacji i posiadania </a:t>
            </a:r>
            <a:r>
              <a:rPr lang="pl-PL" sz="1400" b="1" dirty="0" smtClean="0">
                <a:solidFill>
                  <a:srgbClr val="FF5D00"/>
                </a:solidFill>
              </a:rPr>
              <a:t>licencji</a:t>
            </a:r>
            <a:r>
              <a:rPr lang="pl-PL" sz="1400" dirty="0" smtClean="0"/>
              <a:t>,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tworzenie </a:t>
            </a:r>
            <a:r>
              <a:rPr lang="pl-PL" sz="1400" dirty="0"/>
              <a:t>i zarządzanie projektami </a:t>
            </a:r>
            <a:r>
              <a:rPr lang="pl-PL" sz="1400" dirty="0" smtClean="0"/>
              <a:t>naukowymi </a:t>
            </a:r>
            <a:r>
              <a:rPr lang="pl-PL" sz="1400" dirty="0"/>
              <a:t>i bazami danych </a:t>
            </a:r>
            <a:r>
              <a:rPr lang="pl-PL" sz="1400" b="1" dirty="0">
                <a:solidFill>
                  <a:srgbClr val="FF5D00"/>
                </a:solidFill>
              </a:rPr>
              <a:t>REDCAP </a:t>
            </a:r>
            <a:r>
              <a:rPr lang="pl-PL" sz="1400" b="1" dirty="0" smtClean="0">
                <a:solidFill>
                  <a:srgbClr val="FF5D00"/>
                </a:solidFill>
              </a:rPr>
              <a:t/>
            </a:r>
            <a:br>
              <a:rPr lang="pl-PL" sz="1400" b="1" dirty="0" smtClean="0">
                <a:solidFill>
                  <a:srgbClr val="FF5D00"/>
                </a:solidFill>
              </a:rPr>
            </a:br>
            <a:r>
              <a:rPr lang="pl-PL" sz="1400" dirty="0" smtClean="0"/>
              <a:t>(</a:t>
            </a:r>
            <a:r>
              <a:rPr lang="pl-PL" sz="1400" b="1" dirty="0">
                <a:solidFill>
                  <a:srgbClr val="FF5D00"/>
                </a:solidFill>
              </a:rPr>
              <a:t>doc. Przemysław Guzik</a:t>
            </a:r>
            <a:r>
              <a:rPr lang="pl-PL" sz="1400" dirty="0" smtClean="0"/>
              <a:t>),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możliwość </a:t>
            </a:r>
            <a:r>
              <a:rPr lang="pl-PL" sz="1400" dirty="0"/>
              <a:t>wykorzystania obliczeń w pracach nad systemem </a:t>
            </a:r>
            <a:r>
              <a:rPr lang="pl-PL" sz="1400" b="1" dirty="0" err="1" smtClean="0">
                <a:solidFill>
                  <a:srgbClr val="FF5D00"/>
                </a:solidFill>
              </a:rPr>
              <a:t>Psycho</a:t>
            </a:r>
            <a:r>
              <a:rPr lang="pl-PL" sz="1400" b="1" dirty="0" smtClean="0">
                <a:solidFill>
                  <a:srgbClr val="FF5D00"/>
                </a:solidFill>
              </a:rPr>
              <a:t> serwis </a:t>
            </a:r>
            <a:br>
              <a:rPr lang="pl-PL" sz="1400" b="1" dirty="0" smtClean="0">
                <a:solidFill>
                  <a:srgbClr val="FF5D00"/>
                </a:solidFill>
              </a:rPr>
            </a:br>
            <a:r>
              <a:rPr lang="pl-PL" sz="1400" dirty="0" smtClean="0"/>
              <a:t>w </a:t>
            </a:r>
            <a:r>
              <a:rPr lang="pl-PL" sz="1400" dirty="0"/>
              <a:t>ramach </a:t>
            </a:r>
            <a:r>
              <a:rPr lang="pl-PL" sz="1400" b="1" dirty="0" err="1">
                <a:solidFill>
                  <a:srgbClr val="FF5D00"/>
                </a:solidFill>
              </a:rPr>
              <a:t>gridu</a:t>
            </a:r>
            <a:r>
              <a:rPr lang="pl-PL" sz="1400" b="1" dirty="0">
                <a:solidFill>
                  <a:srgbClr val="FF5D00"/>
                </a:solidFill>
              </a:rPr>
              <a:t> dziedzinowego </a:t>
            </a:r>
            <a:r>
              <a:rPr lang="pl-PL" sz="1400" b="1" dirty="0" smtClean="0">
                <a:solidFill>
                  <a:srgbClr val="FF5D00"/>
                </a:solidFill>
              </a:rPr>
              <a:t>ZDROWIE </a:t>
            </a:r>
            <a:r>
              <a:rPr lang="pl-PL" sz="1400" dirty="0" smtClean="0"/>
              <a:t>(</a:t>
            </a:r>
            <a:r>
              <a:rPr lang="pl-PL" sz="1400" b="1" dirty="0" smtClean="0">
                <a:solidFill>
                  <a:srgbClr val="FF5D00"/>
                </a:solidFill>
              </a:rPr>
              <a:t>prof. Joanna </a:t>
            </a:r>
            <a:r>
              <a:rPr lang="pl-PL" sz="1400" b="1" dirty="0">
                <a:solidFill>
                  <a:srgbClr val="FF5D00"/>
                </a:solidFill>
              </a:rPr>
              <a:t>Twarowska-Hauser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31686" cy="12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FF5D00"/>
                </a:solidFill>
              </a:rPr>
              <a:t>eduroam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35572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bezpieczny bezprzewodowy dostęp</a:t>
            </a:r>
            <a:r>
              <a:rPr lang="pl-PL" dirty="0" smtClean="0">
                <a:solidFill>
                  <a:srgbClr val="FF5D00"/>
                </a:solidFill>
              </a:rPr>
              <a:t> </a:t>
            </a:r>
            <a:r>
              <a:rPr lang="pl-PL" dirty="0" smtClean="0"/>
              <a:t>do Internetu w ramach środowiska naukowego,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err="1" smtClean="0"/>
              <a:t>eduroam</a:t>
            </a:r>
            <a:r>
              <a:rPr lang="pl-PL" dirty="0" smtClean="0"/>
              <a:t> działa na uczelniach, w akademikach, urzędach, w blisko </a:t>
            </a:r>
            <a:br>
              <a:rPr lang="pl-PL" dirty="0" smtClean="0"/>
            </a:br>
            <a:r>
              <a:rPr lang="pl-PL" b="1" dirty="0" smtClean="0">
                <a:solidFill>
                  <a:srgbClr val="FF5D00"/>
                </a:solidFill>
              </a:rPr>
              <a:t>50 miejscowościach, w ponad 600 lokalizacjach</a:t>
            </a:r>
            <a:r>
              <a:rPr lang="pl-PL" dirty="0" smtClean="0"/>
              <a:t> na terenie Polski, oraz na każdym kontynencie, gdzie znajduje się wyższa uczelnia,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jednorazowa konfiguracja</a:t>
            </a:r>
            <a:r>
              <a:rPr lang="pl-PL" b="1" dirty="0" smtClean="0">
                <a:solidFill>
                  <a:srgbClr val="F79626"/>
                </a:solidFill>
              </a:rPr>
              <a:t> </a:t>
            </a:r>
            <a:r>
              <a:rPr lang="pl-PL" dirty="0" smtClean="0"/>
              <a:t>pozwala korzystać z dostępu do sieci </a:t>
            </a:r>
            <a:r>
              <a:rPr lang="pl-PL" b="1" dirty="0" smtClean="0">
                <a:solidFill>
                  <a:srgbClr val="FF5D00"/>
                </a:solidFill>
              </a:rPr>
              <a:t>niezależnie od lokalizacji </a:t>
            </a:r>
            <a:r>
              <a:rPr lang="pl-PL" dirty="0" smtClean="0"/>
              <a:t>bez</a:t>
            </a:r>
            <a:r>
              <a:rPr lang="pl-PL" b="1" dirty="0" smtClean="0">
                <a:solidFill>
                  <a:srgbClr val="F79626"/>
                </a:solidFill>
              </a:rPr>
              <a:t> </a:t>
            </a:r>
            <a:r>
              <a:rPr lang="pl-PL" dirty="0" smtClean="0"/>
              <a:t>konieczności dodawania za każdym razem nowej sieci.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FF5D00"/>
                </a:solidFill>
              </a:rPr>
              <a:t>eduroam</a:t>
            </a:r>
            <a:endParaRPr lang="pl-PL" sz="2800" b="1" dirty="0">
              <a:solidFill>
                <a:srgbClr val="FF5D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7384"/>
            <a:ext cx="728184" cy="7281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699792" y="23554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Jak skorzystać</a:t>
            </a:r>
          </a:p>
          <a:p>
            <a:r>
              <a:rPr lang="pl-PL" sz="1600" b="1" dirty="0">
                <a:solidFill>
                  <a:srgbClr val="FF5D00"/>
                </a:solidFill>
              </a:rPr>
              <a:t>z</a:t>
            </a:r>
            <a:r>
              <a:rPr lang="pl-PL" sz="1600" b="1" dirty="0" smtClean="0">
                <a:solidFill>
                  <a:srgbClr val="FF5D00"/>
                </a:solidFill>
              </a:rPr>
              <a:t> </a:t>
            </a:r>
            <a:r>
              <a:rPr lang="pl-PL" sz="1600" b="1" dirty="0" err="1" smtClean="0">
                <a:solidFill>
                  <a:srgbClr val="FF5D00"/>
                </a:solidFill>
              </a:rPr>
              <a:t>eduroam</a:t>
            </a:r>
            <a:r>
              <a:rPr lang="pl-PL" sz="1600" b="1" dirty="0" smtClean="0">
                <a:solidFill>
                  <a:srgbClr val="FF5D00"/>
                </a:solidFill>
              </a:rPr>
              <a:t>?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8" y="3005568"/>
            <a:ext cx="6682393" cy="20712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FF5D00"/>
                </a:solidFill>
              </a:rPr>
              <a:t>eduroam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23554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5D00"/>
                </a:solidFill>
              </a:rPr>
              <a:t>Możliwości użycia usługi </a:t>
            </a:r>
            <a:r>
              <a:rPr lang="pl-PL" sz="1600" b="1" dirty="0" err="1" smtClean="0">
                <a:solidFill>
                  <a:srgbClr val="FF5D00"/>
                </a:solidFill>
              </a:rPr>
              <a:t>eduroam</a:t>
            </a:r>
            <a:r>
              <a:rPr lang="pl-PL" sz="1600" b="1" dirty="0" smtClean="0">
                <a:solidFill>
                  <a:srgbClr val="FF5D00"/>
                </a:solidFill>
              </a:rPr>
              <a:t/>
            </a:r>
            <a:br>
              <a:rPr lang="pl-PL" sz="1600" b="1" dirty="0" smtClean="0">
                <a:solidFill>
                  <a:srgbClr val="FF5D00"/>
                </a:solidFill>
              </a:rPr>
            </a:br>
            <a:r>
              <a:rPr lang="pl-PL" sz="1600" b="1" dirty="0" smtClean="0">
                <a:solidFill>
                  <a:srgbClr val="FF5D00"/>
                </a:solidFill>
              </a:rPr>
              <a:t>na Uniwersytecie Medycznym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83718"/>
            <a:ext cx="728185" cy="72818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07704" y="2999149"/>
            <a:ext cx="70567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5D00"/>
                </a:solidFill>
              </a:rPr>
              <a:t>„włącz i pracuj” </a:t>
            </a:r>
            <a:r>
              <a:rPr lang="pl-PL" sz="1400" dirty="0"/>
              <a:t>– dostęp do sieci, usług i zasobów, bezpłatnie, wszędzie tam gdzie dostępny jest </a:t>
            </a:r>
            <a:r>
              <a:rPr lang="pl-PL" sz="1400" dirty="0" err="1"/>
              <a:t>eduroam</a:t>
            </a:r>
            <a:r>
              <a:rPr lang="pl-PL" sz="1400" dirty="0"/>
              <a:t> bez dodatkowych czynności,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wsparcie dla </a:t>
            </a:r>
            <a:r>
              <a:rPr lang="pl-PL" sz="1400" b="1" dirty="0">
                <a:solidFill>
                  <a:srgbClr val="FF5D00"/>
                </a:solidFill>
              </a:rPr>
              <a:t>wielu platform sprzętowych </a:t>
            </a:r>
            <a:r>
              <a:rPr lang="pl-PL" sz="1400" b="1" dirty="0" smtClean="0">
                <a:solidFill>
                  <a:srgbClr val="FF5D00"/>
                </a:solidFill>
              </a:rPr>
              <a:t>i systemowych</a:t>
            </a:r>
            <a:r>
              <a:rPr lang="pl-PL" sz="1400" dirty="0" smtClean="0"/>
              <a:t>,</a:t>
            </a:r>
            <a:endParaRPr lang="pl-PL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dirty="0" smtClean="0"/>
              <a:t>obecnie rozwijana </a:t>
            </a:r>
            <a:r>
              <a:rPr lang="pl-PL" sz="1400" dirty="0"/>
              <a:t>jest sieć bezprzewodowa, która swym zasięgiem w pierwszej kolejności obejmie </a:t>
            </a:r>
            <a:r>
              <a:rPr lang="pl-PL" sz="1400" b="1" dirty="0">
                <a:solidFill>
                  <a:srgbClr val="FF5D00"/>
                </a:solidFill>
              </a:rPr>
              <a:t>wybrane obszary kilku ważniejszych </a:t>
            </a:r>
            <a:r>
              <a:rPr lang="pl-PL" sz="1400" b="1" dirty="0" smtClean="0">
                <a:solidFill>
                  <a:srgbClr val="FF5D00"/>
                </a:solidFill>
              </a:rPr>
              <a:t>budynków</a:t>
            </a:r>
            <a:r>
              <a:rPr lang="pl-PL" sz="1400" dirty="0" smtClean="0"/>
              <a:t>, (</a:t>
            </a:r>
            <a:r>
              <a:rPr lang="pl-PL" sz="1400" b="1" dirty="0">
                <a:solidFill>
                  <a:srgbClr val="FF5D00"/>
                </a:solidFill>
              </a:rPr>
              <a:t>http://</a:t>
            </a:r>
            <a:r>
              <a:rPr lang="pl-PL" sz="1400" b="1" dirty="0" smtClean="0">
                <a:solidFill>
                  <a:srgbClr val="FF5D00"/>
                </a:solidFill>
              </a:rPr>
              <a:t>eduroam.ump.edu.pl/zasieg.html</a:t>
            </a:r>
            <a:r>
              <a:rPr lang="pl-PL" sz="1400" dirty="0" smtClean="0"/>
              <a:t>)</a:t>
            </a:r>
            <a:r>
              <a:rPr lang="pl-PL" sz="1400" b="1" dirty="0" smtClean="0">
                <a:solidFill>
                  <a:srgbClr val="FF5D00"/>
                </a:solidFill>
              </a:rPr>
              <a:t/>
            </a:r>
            <a:br>
              <a:rPr lang="pl-PL" sz="1400" b="1" dirty="0" smtClean="0">
                <a:solidFill>
                  <a:srgbClr val="FF5D00"/>
                </a:solidFill>
              </a:rPr>
            </a:br>
            <a:r>
              <a:rPr lang="pl-PL" sz="900" i="1" dirty="0" smtClean="0"/>
              <a:t>Collegium </a:t>
            </a:r>
            <a:r>
              <a:rPr lang="pl-PL" sz="900" i="1" dirty="0" err="1"/>
              <a:t>Stomatologicum</a:t>
            </a:r>
            <a:r>
              <a:rPr lang="pl-PL" sz="900" i="1" dirty="0"/>
              <a:t>, Centrum Kongresowo-Dydaktyczne, Biblioteka Główna Uniwersytetu, Collegium </a:t>
            </a:r>
            <a:r>
              <a:rPr lang="pl-PL" sz="900" i="1" dirty="0" err="1"/>
              <a:t>Anatomicum</a:t>
            </a:r>
            <a:r>
              <a:rPr lang="pl-PL" sz="900" i="1" dirty="0"/>
              <a:t>, Collegium </a:t>
            </a:r>
            <a:r>
              <a:rPr lang="pl-PL" sz="900" i="1" dirty="0" err="1"/>
              <a:t>Chemicum</a:t>
            </a:r>
            <a:r>
              <a:rPr lang="pl-PL" sz="900" i="1" dirty="0"/>
              <a:t>, Studium Języków Obcych, Budynek Dydaktyczny ul. Parkowa, Centrum Nauczania w Języku </a:t>
            </a:r>
            <a:r>
              <a:rPr lang="pl-PL" sz="900" i="1" dirty="0" smtClean="0"/>
              <a:t>Angielskim</a:t>
            </a:r>
            <a:endParaRPr lang="pl-PL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dirty="0" smtClean="0"/>
              <a:t>Sieć </a:t>
            </a:r>
            <a:r>
              <a:rPr lang="pl-PL" sz="1400" dirty="0"/>
              <a:t>bezprzewodowa o nazwie "</a:t>
            </a:r>
            <a:r>
              <a:rPr lang="pl-PL" sz="1400" dirty="0" err="1"/>
              <a:t>eduroam</a:t>
            </a:r>
            <a:r>
              <a:rPr lang="pl-PL" sz="1400" dirty="0"/>
              <a:t>" (...) ma stanowić </a:t>
            </a:r>
            <a:r>
              <a:rPr lang="pl-PL" sz="1400" b="1" dirty="0">
                <a:solidFill>
                  <a:srgbClr val="FF5D00"/>
                </a:solidFill>
              </a:rPr>
              <a:t>główne medium dostępu </a:t>
            </a:r>
            <a:r>
              <a:rPr lang="pl-PL" sz="1400" dirty="0"/>
              <a:t>do Internetu w miejscach publicznych na terenie </a:t>
            </a:r>
            <a:r>
              <a:rPr lang="pl-PL" sz="1400" dirty="0" smtClean="0"/>
              <a:t>UMP</a:t>
            </a:r>
            <a:r>
              <a:rPr lang="pl-PL" sz="1400" dirty="0"/>
              <a:t>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Wideokonferencje HD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35572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komunikacja multimedialna w </a:t>
            </a:r>
            <a:r>
              <a:rPr lang="pl-PL" b="1" dirty="0" smtClean="0">
                <a:solidFill>
                  <a:srgbClr val="FF5D00"/>
                </a:solidFill>
              </a:rPr>
              <a:t>wysokiej jakości obrazie i dźwięku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funkcją rejestracji przebiegu spotkania,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jednoczesne nawiązywanie połączeń między </a:t>
            </a:r>
            <a:r>
              <a:rPr lang="pl-PL" b="1" dirty="0" smtClean="0">
                <a:solidFill>
                  <a:srgbClr val="FF5D00"/>
                </a:solidFill>
              </a:rPr>
              <a:t>dwiema lub więcej lokalizacjami </a:t>
            </a:r>
            <a:r>
              <a:rPr lang="pl-PL" dirty="0" smtClean="0"/>
              <a:t>w kraju i za granicą,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wykorzystanie </a:t>
            </a:r>
            <a:r>
              <a:rPr lang="pl-PL" b="1" dirty="0" smtClean="0">
                <a:solidFill>
                  <a:srgbClr val="FF5D00"/>
                </a:solidFill>
              </a:rPr>
              <a:t>dedykowanego sprzętu </a:t>
            </a:r>
            <a:r>
              <a:rPr lang="pl-PL" dirty="0" smtClean="0"/>
              <a:t>wideokonferencyjnego </a:t>
            </a:r>
            <a:r>
              <a:rPr lang="pl-PL" b="1" dirty="0" smtClean="0">
                <a:solidFill>
                  <a:srgbClr val="FF5D00"/>
                </a:solidFill>
              </a:rPr>
              <a:t>licencjonowanych aplikacji </a:t>
            </a:r>
            <a:r>
              <a:rPr lang="pl-PL" dirty="0" smtClean="0"/>
              <a:t>lub </a:t>
            </a:r>
            <a:r>
              <a:rPr lang="pl-PL" b="1" dirty="0" smtClean="0">
                <a:solidFill>
                  <a:srgbClr val="FF5D00"/>
                </a:solidFill>
              </a:rPr>
              <a:t>darmowego</a:t>
            </a:r>
            <a:r>
              <a:rPr lang="pl-PL" dirty="0" smtClean="0">
                <a:solidFill>
                  <a:srgbClr val="FF5D00"/>
                </a:solidFill>
              </a:rPr>
              <a:t> </a:t>
            </a:r>
            <a:r>
              <a:rPr lang="pl-PL" dirty="0" smtClean="0"/>
              <a:t>(open </a:t>
            </a:r>
            <a:r>
              <a:rPr lang="pl-PL" dirty="0" err="1" smtClean="0"/>
              <a:t>source</a:t>
            </a:r>
            <a:r>
              <a:rPr lang="pl-PL" dirty="0" smtClean="0"/>
              <a:t>) </a:t>
            </a:r>
            <a:r>
              <a:rPr lang="pl-PL" b="1" dirty="0" smtClean="0">
                <a:solidFill>
                  <a:srgbClr val="FF5D00"/>
                </a:solidFill>
              </a:rPr>
              <a:t>oprogramowania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Wideokonferencje HD</a:t>
            </a:r>
            <a:endParaRPr lang="pl-PL" sz="2800" b="1" dirty="0">
              <a:solidFill>
                <a:srgbClr val="FF5D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7384"/>
            <a:ext cx="728184" cy="7281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699792" y="23554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Jak skorzystać</a:t>
            </a:r>
          </a:p>
          <a:p>
            <a:r>
              <a:rPr lang="pl-PL" sz="1600" b="1" dirty="0">
                <a:solidFill>
                  <a:srgbClr val="FF5D00"/>
                </a:solidFill>
              </a:rPr>
              <a:t>z</a:t>
            </a:r>
            <a:r>
              <a:rPr lang="pl-PL" sz="1600" b="1" dirty="0" smtClean="0">
                <a:solidFill>
                  <a:srgbClr val="FF5D00"/>
                </a:solidFill>
              </a:rPr>
              <a:t> wideokonferencji HD?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8" y="3005568"/>
            <a:ext cx="6682393" cy="20712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Wideokonferencje HD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23554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5D00"/>
                </a:solidFill>
              </a:rPr>
              <a:t>Możliwości użycia usługi </a:t>
            </a:r>
            <a:r>
              <a:rPr lang="pl-PL" sz="1600" b="1" dirty="0" smtClean="0">
                <a:solidFill>
                  <a:srgbClr val="FF5D00"/>
                </a:solidFill>
              </a:rPr>
              <a:t>wideokonferencji HD</a:t>
            </a:r>
            <a:br>
              <a:rPr lang="pl-PL" sz="1600" b="1" dirty="0" smtClean="0">
                <a:solidFill>
                  <a:srgbClr val="FF5D00"/>
                </a:solidFill>
              </a:rPr>
            </a:br>
            <a:r>
              <a:rPr lang="pl-PL" sz="1600" b="1" dirty="0" smtClean="0">
                <a:solidFill>
                  <a:srgbClr val="FF5D00"/>
                </a:solidFill>
              </a:rPr>
              <a:t>na Uniwersytecie Medycznym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83718"/>
            <a:ext cx="728185" cy="72818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07704" y="3003798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wirtualne </a:t>
            </a:r>
            <a:r>
              <a:rPr lang="pl-PL" sz="1600" dirty="0" smtClean="0"/>
              <a:t>dyskusje, </a:t>
            </a:r>
            <a:r>
              <a:rPr lang="pl-PL" sz="1600" b="1" dirty="0" smtClean="0">
                <a:solidFill>
                  <a:srgbClr val="FF5D00"/>
                </a:solidFill>
              </a:rPr>
              <a:t>konferencje naukowe,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5D00"/>
                </a:solidFill>
              </a:rPr>
              <a:t>interaktywne nauczanie</a:t>
            </a:r>
            <a:r>
              <a:rPr lang="pl-PL" sz="1600" dirty="0" smtClean="0"/>
              <a:t>, </a:t>
            </a:r>
            <a:r>
              <a:rPr lang="pl-PL" sz="1600" dirty="0" err="1" smtClean="0"/>
              <a:t>telementoring</a:t>
            </a:r>
            <a:r>
              <a:rPr lang="pl-PL" sz="1600" dirty="0" smtClean="0"/>
              <a:t>,</a:t>
            </a:r>
            <a:endParaRPr lang="pl-PL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dirty="0" err="1"/>
              <a:t>telekonsultacje</a:t>
            </a:r>
            <a:r>
              <a:rPr lang="pl-PL" sz="1600" dirty="0"/>
              <a:t>, zdalna komunikacja </a:t>
            </a:r>
            <a:r>
              <a:rPr lang="pl-PL" sz="1600" b="1" dirty="0">
                <a:solidFill>
                  <a:srgbClr val="FF5D00"/>
                </a:solidFill>
              </a:rPr>
              <a:t>z </a:t>
            </a:r>
            <a:r>
              <a:rPr lang="pl-PL" sz="1600" b="1" dirty="0" smtClean="0">
                <a:solidFill>
                  <a:srgbClr val="FF5D00"/>
                </a:solidFill>
              </a:rPr>
              <a:t>ekspertami</a:t>
            </a:r>
            <a:r>
              <a:rPr lang="pl-PL" sz="1600" dirty="0"/>
              <a:t> </a:t>
            </a:r>
            <a:r>
              <a:rPr lang="pl-PL" sz="1600" dirty="0" smtClean="0"/>
              <a:t>(WCT pod kierunkiem </a:t>
            </a:r>
            <a:br>
              <a:rPr lang="pl-PL" sz="1600" dirty="0" smtClean="0"/>
            </a:br>
            <a:r>
              <a:rPr lang="pl-PL" sz="1600" b="1" dirty="0" smtClean="0">
                <a:solidFill>
                  <a:srgbClr val="FF5D00"/>
                </a:solidFill>
              </a:rPr>
              <a:t>prof. Krzysztofa Słowińskiego</a:t>
            </a:r>
            <a:r>
              <a:rPr lang="pl-PL" sz="1600" dirty="0" smtClean="0"/>
              <a:t>),</a:t>
            </a:r>
            <a:endParaRPr lang="pl-PL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5D00"/>
                </a:solidFill>
              </a:rPr>
              <a:t>operacje otolaryngologiczne na </a:t>
            </a:r>
            <a:r>
              <a:rPr lang="pl-PL" sz="1600" b="1" dirty="0">
                <a:solidFill>
                  <a:srgbClr val="FF5D00"/>
                </a:solidFill>
              </a:rPr>
              <a:t>żywo </a:t>
            </a:r>
            <a:r>
              <a:rPr lang="pl-PL" sz="1600" dirty="0"/>
              <a:t>pod kierunkiem </a:t>
            </a:r>
            <a:r>
              <a:rPr lang="pl-PL" sz="1600" b="1" dirty="0">
                <a:solidFill>
                  <a:srgbClr val="FF5D00"/>
                </a:solidFill>
              </a:rPr>
              <a:t>prof. Witolda </a:t>
            </a:r>
            <a:r>
              <a:rPr lang="pl-PL" sz="1600" b="1" dirty="0" smtClean="0">
                <a:solidFill>
                  <a:srgbClr val="FF5D00"/>
                </a:solidFill>
              </a:rPr>
              <a:t>Szyftera</a:t>
            </a:r>
            <a:r>
              <a:rPr lang="pl-PL" sz="1600" dirty="0" smtClean="0"/>
              <a:t>,</a:t>
            </a:r>
            <a:endParaRPr lang="pl-PL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5D00"/>
                </a:solidFill>
              </a:rPr>
              <a:t>3 </a:t>
            </a:r>
            <a:r>
              <a:rPr lang="pl-PL" sz="1600" b="1" dirty="0">
                <a:solidFill>
                  <a:srgbClr val="FF5D00"/>
                </a:solidFill>
              </a:rPr>
              <a:t>terminale własne </a:t>
            </a:r>
            <a:r>
              <a:rPr lang="pl-PL" sz="1600" dirty="0" smtClean="0"/>
              <a:t>(głównie w celu </a:t>
            </a:r>
            <a:r>
              <a:rPr lang="pl-PL" sz="1600" dirty="0"/>
              <a:t>przeprowadzania </a:t>
            </a:r>
            <a:r>
              <a:rPr lang="pl-PL" sz="1600" b="1" dirty="0">
                <a:solidFill>
                  <a:srgbClr val="FF5D00"/>
                </a:solidFill>
              </a:rPr>
              <a:t>obrony i </a:t>
            </a:r>
            <a:r>
              <a:rPr lang="pl-PL" sz="1600" b="1" dirty="0" smtClean="0">
                <a:solidFill>
                  <a:srgbClr val="FF5D00"/>
                </a:solidFill>
              </a:rPr>
              <a:t>habilitacji</a:t>
            </a:r>
            <a:r>
              <a:rPr lang="pl-PL" sz="1600" dirty="0" smtClean="0"/>
              <a:t>),</a:t>
            </a:r>
            <a:endParaRPr lang="pl-PL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dirty="0" smtClean="0"/>
              <a:t>wykorzystywana </a:t>
            </a:r>
            <a:r>
              <a:rPr lang="pl-PL" sz="1600" dirty="0"/>
              <a:t>jest także </a:t>
            </a:r>
            <a:r>
              <a:rPr lang="pl-PL" sz="1600" b="1" dirty="0">
                <a:solidFill>
                  <a:srgbClr val="FF5D00"/>
                </a:solidFill>
              </a:rPr>
              <a:t>sala wideokonferencyjna w PCSS</a:t>
            </a:r>
            <a:r>
              <a:rPr lang="pl-PL" sz="1600" dirty="0"/>
              <a:t>, w celu organizacji </a:t>
            </a:r>
            <a:r>
              <a:rPr lang="pl-PL" sz="1600" b="1" dirty="0">
                <a:solidFill>
                  <a:srgbClr val="FF5D00"/>
                </a:solidFill>
              </a:rPr>
              <a:t>spotkań i </a:t>
            </a:r>
            <a:r>
              <a:rPr lang="pl-PL" sz="1600" b="1" dirty="0" smtClean="0">
                <a:solidFill>
                  <a:srgbClr val="FF5D00"/>
                </a:solidFill>
              </a:rPr>
              <a:t>konsultacji</a:t>
            </a:r>
            <a:r>
              <a:rPr lang="pl-PL" sz="1600" dirty="0" smtClean="0"/>
              <a:t>.</a:t>
            </a:r>
            <a:endParaRPr lang="pl-PL" sz="1600" dirty="0">
              <a:effectLst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FF5D00"/>
                </a:solidFill>
              </a:rPr>
              <a:t>Naukowa interaktywna telewizja HD – PLATON TV</a:t>
            </a:r>
            <a:endParaRPr lang="pl-PL" sz="2600" b="1" dirty="0">
              <a:solidFill>
                <a:srgbClr val="FF5D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35572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produkcja i udostępnianie nagrań </a:t>
            </a:r>
            <a:r>
              <a:rPr lang="pl-PL" dirty="0" smtClean="0"/>
              <a:t>realizowanych w technologii HD </a:t>
            </a:r>
            <a:br>
              <a:rPr lang="pl-PL" dirty="0" smtClean="0"/>
            </a:br>
            <a:r>
              <a:rPr lang="pl-PL" dirty="0" smtClean="0"/>
              <a:t>w studiach w </a:t>
            </a:r>
            <a:r>
              <a:rPr lang="pl-PL" b="1" dirty="0" smtClean="0">
                <a:solidFill>
                  <a:srgbClr val="FF5D00"/>
                </a:solidFill>
              </a:rPr>
              <a:t>21 miastach </a:t>
            </a:r>
            <a:r>
              <a:rPr lang="pl-PL" dirty="0" smtClean="0"/>
              <a:t>w Polsce oraz mobilnie z wykorzystaniem </a:t>
            </a:r>
            <a:r>
              <a:rPr lang="pl-PL" b="1" dirty="0" smtClean="0">
                <a:solidFill>
                  <a:srgbClr val="FF5D00"/>
                </a:solidFill>
              </a:rPr>
              <a:t>wozu realizatorskiego</a:t>
            </a:r>
            <a:r>
              <a:rPr lang="pl-PL" dirty="0" smtClean="0"/>
              <a:t>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rejestrowanie wydarzeń</a:t>
            </a:r>
            <a:r>
              <a:rPr lang="pl-PL" dirty="0" smtClean="0"/>
              <a:t>, takich jak konferencje, sympozja, czy wykłady transmitowane </a:t>
            </a:r>
            <a:r>
              <a:rPr lang="pl-PL" b="1" dirty="0" smtClean="0">
                <a:solidFill>
                  <a:srgbClr val="FF5D00"/>
                </a:solidFill>
              </a:rPr>
              <a:t>„na żywo” </a:t>
            </a:r>
            <a:r>
              <a:rPr lang="pl-PL" dirty="0" smtClean="0"/>
              <a:t>lub składowane w repozytorium </a:t>
            </a:r>
            <a:br>
              <a:rPr lang="pl-PL" dirty="0" smtClean="0"/>
            </a:br>
            <a:r>
              <a:rPr lang="pl-PL" dirty="0" smtClean="0"/>
              <a:t>i odtwarzanie później przez użytkownika w trybie </a:t>
            </a:r>
            <a:r>
              <a:rPr lang="pl-PL" b="1" dirty="0" smtClean="0">
                <a:solidFill>
                  <a:srgbClr val="FF5D00"/>
                </a:solidFill>
              </a:rPr>
              <a:t>„na żądanie”</a:t>
            </a:r>
            <a:r>
              <a:rPr lang="pl-PL" dirty="0" smtClean="0"/>
              <a:t>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PLATON TV to również materiały informacyjne, reportaże i wywiady </a:t>
            </a:r>
            <a:r>
              <a:rPr lang="pl-PL" b="1" dirty="0" smtClean="0">
                <a:solidFill>
                  <a:srgbClr val="FF5D00"/>
                </a:solidFill>
              </a:rPr>
              <a:t>prezentujące polskich naukowców </a:t>
            </a:r>
            <a:r>
              <a:rPr lang="pl-PL" dirty="0" smtClean="0"/>
              <a:t>oraz ich eksperymenty i wyniki badań naukowych.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FF5D00"/>
                </a:solidFill>
              </a:rPr>
              <a:t>Naukowa interaktywna telewizja HD – PLATON TV</a:t>
            </a:r>
            <a:endParaRPr lang="pl-PL" sz="2600" b="1" dirty="0">
              <a:solidFill>
                <a:srgbClr val="FF5D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7384"/>
            <a:ext cx="728184" cy="7281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699792" y="23554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Jak skorzystać</a:t>
            </a:r>
          </a:p>
          <a:p>
            <a:r>
              <a:rPr lang="pl-PL" sz="1600" b="1" dirty="0">
                <a:solidFill>
                  <a:srgbClr val="FF5D00"/>
                </a:solidFill>
              </a:rPr>
              <a:t>z</a:t>
            </a:r>
            <a:r>
              <a:rPr lang="pl-PL" sz="1600" b="1" dirty="0" smtClean="0">
                <a:solidFill>
                  <a:srgbClr val="FF5D00"/>
                </a:solidFill>
              </a:rPr>
              <a:t> PLATON TV?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8" y="3005568"/>
            <a:ext cx="6682393" cy="20712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FF5D00"/>
                </a:solidFill>
              </a:rPr>
              <a:t>Naukowa interaktywna telewizja HD – PLATON TV</a:t>
            </a:r>
            <a:endParaRPr lang="pl-PL" sz="2600" b="1" dirty="0">
              <a:solidFill>
                <a:srgbClr val="FF5D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23554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5D00"/>
                </a:solidFill>
              </a:rPr>
              <a:t>Możliwości użycia </a:t>
            </a:r>
            <a:r>
              <a:rPr lang="pl-PL" sz="1600" b="1" dirty="0" smtClean="0">
                <a:solidFill>
                  <a:srgbClr val="FF5D00"/>
                </a:solidFill>
              </a:rPr>
              <a:t>usługi PLATON TV</a:t>
            </a:r>
            <a:br>
              <a:rPr lang="pl-PL" sz="1600" b="1" dirty="0" smtClean="0">
                <a:solidFill>
                  <a:srgbClr val="FF5D00"/>
                </a:solidFill>
              </a:rPr>
            </a:br>
            <a:r>
              <a:rPr lang="pl-PL" sz="1600" b="1" dirty="0" smtClean="0">
                <a:solidFill>
                  <a:srgbClr val="FF5D00"/>
                </a:solidFill>
              </a:rPr>
              <a:t>na Uniwersytecie Medycznym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83718"/>
            <a:ext cx="728185" cy="72818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07704" y="3003798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5D00"/>
                </a:solidFill>
              </a:rPr>
              <a:t>dokumentowanie wydarzeń</a:t>
            </a:r>
            <a:r>
              <a:rPr lang="pl-PL" sz="1400" dirty="0"/>
              <a:t>, eksperymentów naukowych, popularyzacja </a:t>
            </a:r>
            <a:r>
              <a:rPr lang="pl-PL" sz="1400" dirty="0" smtClean="0"/>
              <a:t>nauki, przygotowanie </a:t>
            </a:r>
            <a:r>
              <a:rPr lang="pl-PL" sz="1400" dirty="0"/>
              <a:t>i rozpowszechnianie </a:t>
            </a:r>
            <a:r>
              <a:rPr lang="pl-PL" sz="1400" b="1" dirty="0">
                <a:solidFill>
                  <a:srgbClr val="FF5D00"/>
                </a:solidFill>
              </a:rPr>
              <a:t>materiałów dydaktycznych</a:t>
            </a:r>
            <a:r>
              <a:rPr lang="pl-PL" sz="1400" dirty="0"/>
              <a:t>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rgbClr val="FF5D00"/>
                </a:solidFill>
              </a:rPr>
              <a:t>nagrania unikalnych zabiegów medycznych </a:t>
            </a:r>
            <a:r>
              <a:rPr lang="pl-PL" sz="1400" dirty="0" smtClean="0"/>
              <a:t>do celów edukacyjnych, jak np. rejestracja operacji tętniaka aorty brzusznej z wykorzystaniem nowoczesnych </a:t>
            </a:r>
            <a:r>
              <a:rPr lang="pl-PL" sz="1400" dirty="0" err="1" smtClean="0"/>
              <a:t>stentgraftów</a:t>
            </a:r>
            <a:r>
              <a:rPr lang="pl-PL" sz="1400" dirty="0" smtClean="0"/>
              <a:t> pod kierunkiem </a:t>
            </a:r>
            <a:r>
              <a:rPr lang="pl-PL" sz="1400" b="1" dirty="0" smtClean="0">
                <a:solidFill>
                  <a:srgbClr val="FF5D00"/>
                </a:solidFill>
              </a:rPr>
              <a:t>prof. Grzegorza </a:t>
            </a:r>
            <a:r>
              <a:rPr lang="pl-PL" sz="1400" b="1" dirty="0" err="1" smtClean="0">
                <a:solidFill>
                  <a:srgbClr val="FF5D00"/>
                </a:solidFill>
              </a:rPr>
              <a:t>Oszkinisa</a:t>
            </a:r>
            <a:r>
              <a:rPr lang="pl-PL" sz="1400" dirty="0"/>
              <a:t>,</a:t>
            </a:r>
            <a:endParaRPr lang="pl-PL" sz="1400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dirty="0" smtClean="0"/>
              <a:t>multimedialne </a:t>
            </a:r>
            <a:r>
              <a:rPr lang="pl-PL" sz="1400" dirty="0"/>
              <a:t>zasoby szkoleniowe dostępne na platformie </a:t>
            </a:r>
            <a:r>
              <a:rPr lang="pl-PL" sz="1400" b="1" dirty="0">
                <a:solidFill>
                  <a:srgbClr val="FF5D00"/>
                </a:solidFill>
              </a:rPr>
              <a:t>Telewizji Naukowej </a:t>
            </a:r>
            <a:r>
              <a:rPr lang="pl-PL" sz="1400" b="1" dirty="0" err="1">
                <a:solidFill>
                  <a:srgbClr val="FF5D00"/>
                </a:solidFill>
              </a:rPr>
              <a:t>PlatonTV</a:t>
            </a:r>
            <a:r>
              <a:rPr lang="pl-PL" sz="1400" b="1" dirty="0">
                <a:solidFill>
                  <a:srgbClr val="FF5D00"/>
                </a:solidFill>
              </a:rPr>
              <a:t> – Medycyna</a:t>
            </a:r>
            <a:r>
              <a:rPr lang="pl-PL" sz="1400" b="1" dirty="0">
                <a:solidFill>
                  <a:srgbClr val="F79626"/>
                </a:solidFill>
              </a:rPr>
              <a:t> </a:t>
            </a:r>
            <a:r>
              <a:rPr lang="pl-PL" sz="1400" dirty="0"/>
              <a:t>(</a:t>
            </a:r>
            <a:r>
              <a:rPr lang="pl-PL" sz="1400" b="1" dirty="0" err="1">
                <a:solidFill>
                  <a:srgbClr val="FF5D00"/>
                </a:solidFill>
              </a:rPr>
              <a:t>PlatonTV</a:t>
            </a:r>
            <a:r>
              <a:rPr lang="pl-PL" sz="1400" b="1" dirty="0">
                <a:solidFill>
                  <a:srgbClr val="FF5D00"/>
                </a:solidFill>
              </a:rPr>
              <a:t> </a:t>
            </a:r>
            <a:r>
              <a:rPr lang="pl-PL" sz="1400" b="1" dirty="0" err="1">
                <a:solidFill>
                  <a:srgbClr val="FF5D00"/>
                </a:solidFill>
              </a:rPr>
              <a:t>Med</a:t>
            </a:r>
            <a:r>
              <a:rPr lang="pl-PL" sz="1400" dirty="0"/>
              <a:t>) w postaci wirtualnego kanału medycznego: </a:t>
            </a:r>
            <a:r>
              <a:rPr lang="pl-PL" sz="1400" b="1" dirty="0">
                <a:solidFill>
                  <a:srgbClr val="FF5D00"/>
                </a:solidFill>
              </a:rPr>
              <a:t>http://</a:t>
            </a:r>
            <a:r>
              <a:rPr lang="pl-PL" sz="1400" b="1" dirty="0" smtClean="0">
                <a:solidFill>
                  <a:srgbClr val="FF5D00"/>
                </a:solidFill>
              </a:rPr>
              <a:t>med.tv.pionier.net.pl</a:t>
            </a:r>
            <a:r>
              <a:rPr lang="pl-PL" sz="1400" dirty="0" smtClean="0"/>
              <a:t>,</a:t>
            </a:r>
            <a:endParaRPr lang="pl-PL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400" dirty="0" smtClean="0"/>
              <a:t>nagrania łatwe </a:t>
            </a:r>
            <a:r>
              <a:rPr lang="pl-PL" sz="1400" dirty="0"/>
              <a:t>do osadzenia w platformie </a:t>
            </a:r>
            <a:r>
              <a:rPr lang="pl-PL" sz="1400" b="1" dirty="0">
                <a:solidFill>
                  <a:srgbClr val="FF5D00"/>
                </a:solidFill>
              </a:rPr>
              <a:t>OLAT</a:t>
            </a:r>
            <a:r>
              <a:rPr lang="pl-PL" sz="1400" dirty="0">
                <a:solidFill>
                  <a:srgbClr val="FF5D00"/>
                </a:solidFill>
              </a:rPr>
              <a:t> </a:t>
            </a:r>
            <a:r>
              <a:rPr lang="pl-PL" sz="1400" dirty="0"/>
              <a:t>(Online Learning And Training</a:t>
            </a:r>
            <a:r>
              <a:rPr lang="pl-PL" sz="1400" dirty="0" smtClean="0"/>
              <a:t>).</a:t>
            </a:r>
            <a:endParaRPr lang="pl-PL" sz="1400" dirty="0">
              <a:effectLst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r="10992"/>
          <a:stretch/>
        </p:blipFill>
        <p:spPr>
          <a:xfrm>
            <a:off x="2051720" y="1495753"/>
            <a:ext cx="5328592" cy="366828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87824" y="235572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5D00"/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97 </a:t>
            </a:r>
            <a:r>
              <a:rPr lang="pl-PL" sz="2400" b="1" dirty="0">
                <a:solidFill>
                  <a:srgbClr val="FF5D00"/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szpitali</a:t>
            </a:r>
            <a:r>
              <a:rPr lang="pl-PL" sz="2400" dirty="0"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, w tym wszystkie szpitale kliniczne podłączone światłowodowo do </a:t>
            </a:r>
            <a:r>
              <a:rPr lang="pl-PL" sz="2400" dirty="0" err="1" smtClean="0"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MANów</a:t>
            </a:r>
            <a:r>
              <a:rPr lang="pl-PL" sz="2400" dirty="0" smtClean="0"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/</a:t>
            </a:r>
            <a:r>
              <a:rPr lang="pl-PL" sz="2400" dirty="0" err="1" smtClean="0">
                <a:effectLst>
                  <a:glow rad="127000">
                    <a:schemeClr val="bg1">
                      <a:alpha val="87000"/>
                    </a:schemeClr>
                  </a:glow>
                </a:effectLst>
              </a:rPr>
              <a:t>PIONIERa</a:t>
            </a:r>
            <a:endParaRPr lang="pl-PL" sz="2400" dirty="0" smtClean="0">
              <a:effectLst>
                <a:glow rad="127000">
                  <a:schemeClr val="bg1">
                    <a:alpha val="87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>
                <a:glow rad="127000">
                  <a:schemeClr val="bg1">
                    <a:alpha val="87000"/>
                  </a:schemeClr>
                </a:glo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95736" y="1163528"/>
            <a:ext cx="666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Możliwości wykorzystania e-Infrastruktury</a:t>
            </a:r>
            <a:endParaRPr lang="pl-PL" sz="2000" dirty="0" smtClean="0">
              <a:solidFill>
                <a:srgbClr val="0095DA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4608"/>
            <a:ext cx="792519" cy="7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4608"/>
            <a:ext cx="792519" cy="79107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95736" y="1163528"/>
            <a:ext cx="666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Możliwości wykorzystania platform i aplikacji</a:t>
            </a:r>
            <a:endParaRPr lang="pl-PL" sz="2000" dirty="0" smtClean="0">
              <a:solidFill>
                <a:srgbClr val="0095DA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38166" y="2643758"/>
            <a:ext cx="123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m-Zdrowie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e-Medycyna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Telemedycyna</a:t>
            </a:r>
            <a:endParaRPr lang="pl-PL" sz="1200" b="1" i="1" dirty="0">
              <a:solidFill>
                <a:srgbClr val="FF5D00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195736" y="1544398"/>
            <a:ext cx="6838772" cy="3619640"/>
            <a:chOff x="2195736" y="1544398"/>
            <a:chExt cx="6838772" cy="3619640"/>
          </a:xfrm>
        </p:grpSpPr>
        <p:sp>
          <p:nvSpPr>
            <p:cNvPr id="34" name="Prostokąt zaokrąglony 33"/>
            <p:cNvSpPr/>
            <p:nvPr/>
          </p:nvSpPr>
          <p:spPr>
            <a:xfrm>
              <a:off x="2224353" y="1544398"/>
              <a:ext cx="3426060" cy="1919893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2380043" y="1637584"/>
              <a:ext cx="3109125" cy="1761912"/>
            </a:xfrm>
            <a:prstGeom prst="roundRect">
              <a:avLst>
                <a:gd name="adj" fmla="val 7500"/>
              </a:avLst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27"/>
            <a:stretch/>
          </p:blipFill>
          <p:spPr>
            <a:xfrm>
              <a:off x="2623711" y="1832462"/>
              <a:ext cx="2655044" cy="1453656"/>
            </a:xfrm>
            <a:prstGeom prst="rect">
              <a:avLst/>
            </a:prstGeom>
          </p:spPr>
        </p:pic>
        <p:pic>
          <p:nvPicPr>
            <p:cNvPr id="37" name="Obraz 15" descr="WCT_listownik_a4_NAG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07" t="18196" b="40366"/>
            <a:stretch/>
          </p:blipFill>
          <p:spPr bwMode="auto">
            <a:xfrm>
              <a:off x="4636608" y="3089899"/>
              <a:ext cx="852561" cy="227169"/>
            </a:xfrm>
            <a:prstGeom prst="rect">
              <a:avLst/>
            </a:prstGeom>
            <a:noFill/>
          </p:spPr>
        </p:pic>
        <p:sp>
          <p:nvSpPr>
            <p:cNvPr id="38" name="Prostokąt zaokrąglony 37"/>
            <p:cNvSpPr/>
            <p:nvPr/>
          </p:nvSpPr>
          <p:spPr>
            <a:xfrm>
              <a:off x="5529629" y="1545337"/>
              <a:ext cx="3504879" cy="1919893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9" name="Obraz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386" y="1804332"/>
              <a:ext cx="375669" cy="322491"/>
            </a:xfrm>
            <a:prstGeom prst="rect">
              <a:avLst/>
            </a:prstGeom>
          </p:spPr>
        </p:pic>
        <p:sp>
          <p:nvSpPr>
            <p:cNvPr id="40" name="Prostokąt zaokrąglony 39"/>
            <p:cNvSpPr/>
            <p:nvPr/>
          </p:nvSpPr>
          <p:spPr>
            <a:xfrm>
              <a:off x="2195736" y="3378171"/>
              <a:ext cx="3426060" cy="1784927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2351426" y="3512143"/>
              <a:ext cx="3166482" cy="15623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2" name="Prostokąt zaokrąglony 41"/>
            <p:cNvSpPr/>
            <p:nvPr/>
          </p:nvSpPr>
          <p:spPr>
            <a:xfrm>
              <a:off x="5501012" y="3379111"/>
              <a:ext cx="3504879" cy="1784927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5619463" y="3512144"/>
              <a:ext cx="3239329" cy="1563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4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51008" y="3600604"/>
              <a:ext cx="922111" cy="242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22272" y="2859782"/>
              <a:ext cx="681576" cy="385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6" name="pole tekstowe 45"/>
            <p:cNvSpPr txBox="1"/>
            <p:nvPr/>
          </p:nvSpPr>
          <p:spPr>
            <a:xfrm>
              <a:off x="3526473" y="3558260"/>
              <a:ext cx="1303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b="1" dirty="0" smtClean="0"/>
                <a:t>Aplikacje </a:t>
              </a:r>
              <a:r>
                <a:rPr lang="pl-PL" sz="800" b="1" dirty="0" err="1" smtClean="0"/>
                <a:t>telemedyczne</a:t>
              </a:r>
              <a:endParaRPr lang="pl-PL" sz="800" b="1" dirty="0"/>
            </a:p>
          </p:txBody>
        </p:sp>
        <p:grpSp>
          <p:nvGrpSpPr>
            <p:cNvPr id="47" name="Grupa 46"/>
            <p:cNvGrpSpPr/>
            <p:nvPr/>
          </p:nvGrpSpPr>
          <p:grpSpPr>
            <a:xfrm>
              <a:off x="2495082" y="3848654"/>
              <a:ext cx="1583544" cy="1119924"/>
              <a:chOff x="834868" y="3505331"/>
              <a:chExt cx="1821198" cy="1302757"/>
            </a:xfrm>
          </p:grpSpPr>
          <p:sp>
            <p:nvSpPr>
              <p:cNvPr id="48" name="pole tekstowe 47"/>
              <p:cNvSpPr txBox="1"/>
              <p:nvPr/>
            </p:nvSpPr>
            <p:spPr>
              <a:xfrm>
                <a:off x="952231" y="3519206"/>
                <a:ext cx="1703835" cy="1288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FF0000"/>
                  </a:buClr>
                </a:pPr>
                <a:r>
                  <a:rPr lang="pl-PL" sz="800" dirty="0" smtClean="0"/>
                  <a:t>Cyfrowa biblioteka </a:t>
                </a:r>
                <a:br>
                  <a:rPr lang="pl-PL" sz="800" dirty="0" smtClean="0"/>
                </a:br>
                <a:r>
                  <a:rPr lang="pl-PL" sz="800" dirty="0" smtClean="0"/>
                  <a:t>medyczna pacjenta</a:t>
                </a:r>
              </a:p>
              <a:p>
                <a:pPr>
                  <a:spcAft>
                    <a:spcPts val="600"/>
                  </a:spcAft>
                  <a:buClr>
                    <a:srgbClr val="FF0000"/>
                  </a:buClr>
                </a:pPr>
                <a:r>
                  <a:rPr lang="pl-PL" sz="800" dirty="0" smtClean="0"/>
                  <a:t>Profilaktyka: monitorowanie</a:t>
                </a:r>
                <a:br>
                  <a:rPr lang="pl-PL" sz="800" dirty="0" smtClean="0"/>
                </a:br>
                <a:r>
                  <a:rPr lang="pl-PL" sz="800" dirty="0" smtClean="0"/>
                  <a:t>podstawowych parametrów </a:t>
                </a:r>
                <a:br>
                  <a:rPr lang="pl-PL" sz="800" dirty="0" smtClean="0"/>
                </a:br>
                <a:r>
                  <a:rPr lang="pl-PL" sz="800" dirty="0" smtClean="0"/>
                  <a:t>zdrowotnych</a:t>
                </a:r>
              </a:p>
              <a:p>
                <a:pPr>
                  <a:buClr>
                    <a:srgbClr val="FF0000"/>
                  </a:buClr>
                </a:pPr>
                <a:r>
                  <a:rPr lang="pl-PL" sz="800" dirty="0" smtClean="0"/>
                  <a:t>Sieciowe usługi analizy danych </a:t>
                </a:r>
                <a:br>
                  <a:rPr lang="pl-PL" sz="800" dirty="0" smtClean="0"/>
                </a:br>
                <a:r>
                  <a:rPr lang="pl-PL" sz="800" dirty="0" smtClean="0"/>
                  <a:t>pacjenta</a:t>
                </a:r>
                <a:endParaRPr lang="pl-PL" sz="800" dirty="0"/>
              </a:p>
            </p:txBody>
          </p:sp>
          <p:sp>
            <p:nvSpPr>
              <p:cNvPr id="49" name="pole tekstowe 48"/>
              <p:cNvSpPr txBox="1"/>
              <p:nvPr/>
            </p:nvSpPr>
            <p:spPr>
              <a:xfrm>
                <a:off x="834868" y="3505331"/>
                <a:ext cx="584783" cy="1208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pl-PL" sz="1100" dirty="0" smtClean="0"/>
                  <a:t> </a:t>
                </a:r>
              </a:p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endParaRPr lang="pl-PL" sz="900" dirty="0" smtClean="0"/>
              </a:p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pl-PL" sz="1100" dirty="0"/>
                  <a:t> </a:t>
                </a:r>
                <a:endParaRPr lang="pl-PL" sz="1100" dirty="0" smtClean="0"/>
              </a:p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endParaRPr lang="pl-PL" sz="1000" dirty="0"/>
              </a:p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endParaRPr lang="pl-PL" sz="700" dirty="0" smtClean="0"/>
              </a:p>
              <a:p>
                <a:pPr marL="285750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pl-PL" sz="1100" dirty="0"/>
                  <a:t> </a:t>
                </a:r>
                <a:endParaRPr lang="pl-PL" sz="1100" dirty="0" smtClean="0"/>
              </a:p>
            </p:txBody>
          </p:sp>
        </p:grpSp>
        <p:grpSp>
          <p:nvGrpSpPr>
            <p:cNvPr id="50" name="Grupa 49"/>
            <p:cNvGrpSpPr/>
            <p:nvPr/>
          </p:nvGrpSpPr>
          <p:grpSpPr>
            <a:xfrm>
              <a:off x="3988801" y="3856325"/>
              <a:ext cx="782076" cy="484913"/>
              <a:chOff x="323528" y="3273425"/>
              <a:chExt cx="3346450" cy="1968500"/>
            </a:xfrm>
          </p:grpSpPr>
          <p:pic>
            <p:nvPicPr>
              <p:cNvPr id="51" name="Picture 2" descr="E:\Olek\Praca\IIP\Raporty\Raport E\1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273425"/>
                <a:ext cx="3346450" cy="196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9" descr="E:\Olek\Dysk Google\dicom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658581"/>
                <a:ext cx="2190675" cy="1308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Picture 4" descr="E:\Olek\Praca\IIP\Raporty\Raport E\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196" y="4389895"/>
              <a:ext cx="873034" cy="5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Obraz 53" descr="DSCF0336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6686" y="4110407"/>
              <a:ext cx="720468" cy="393393"/>
            </a:xfrm>
            <a:prstGeom prst="rect">
              <a:avLst/>
            </a:prstGeom>
          </p:spPr>
        </p:pic>
        <p:pic>
          <p:nvPicPr>
            <p:cNvPr id="55" name="Picture 2" descr="http://www.ifarm.nazwa.pl/img/poig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623" y="3563275"/>
              <a:ext cx="512480" cy="246804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0896" r="33784" b="32817"/>
            <a:stretch/>
          </p:blipFill>
          <p:spPr bwMode="auto">
            <a:xfrm>
              <a:off x="6080292" y="3563577"/>
              <a:ext cx="2317670" cy="146075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pole tekstowe 56"/>
            <p:cNvSpPr txBox="1"/>
            <p:nvPr/>
          </p:nvSpPr>
          <p:spPr>
            <a:xfrm>
              <a:off x="5729543" y="3596706"/>
              <a:ext cx="1049739" cy="17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dirty="0" smtClean="0"/>
                <a:t>Internet of Things</a:t>
              </a:r>
              <a:endParaRPr lang="pl-PL" sz="1050" b="1" dirty="0"/>
            </a:p>
          </p:txBody>
        </p:sp>
        <p:sp>
          <p:nvSpPr>
            <p:cNvPr id="58" name="pole tekstowe 57"/>
            <p:cNvSpPr txBox="1"/>
            <p:nvPr/>
          </p:nvSpPr>
          <p:spPr>
            <a:xfrm>
              <a:off x="8100392" y="4731990"/>
              <a:ext cx="702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b="1" dirty="0" smtClean="0"/>
                <a:t>mHealth</a:t>
              </a:r>
              <a:endParaRPr lang="pl-PL" sz="900" b="1" dirty="0"/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9543" y="1672733"/>
              <a:ext cx="3129249" cy="169110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pole tekstowe 59"/>
            <p:cNvSpPr txBox="1"/>
            <p:nvPr/>
          </p:nvSpPr>
          <p:spPr>
            <a:xfrm>
              <a:off x="5796136" y="4731990"/>
              <a:ext cx="10497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dirty="0" smtClean="0"/>
                <a:t>rehabilitacja</a:t>
              </a:r>
              <a:endParaRPr lang="pl-PL" sz="1050" b="1" dirty="0"/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5946324" y="3052335"/>
              <a:ext cx="26714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b="1" dirty="0" smtClean="0"/>
                <a:t>Włączanie społeczne (e-</a:t>
              </a:r>
              <a:r>
                <a:rPr lang="pl-PL" sz="900" b="1" dirty="0" err="1" smtClean="0"/>
                <a:t>Inclusion</a:t>
              </a:r>
              <a:r>
                <a:rPr lang="pl-PL" sz="900" b="1" dirty="0" smtClean="0"/>
                <a:t>)</a:t>
              </a:r>
              <a:endParaRPr lang="pl-PL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77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4608"/>
            <a:ext cx="792519" cy="791078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2231084" y="1491630"/>
            <a:ext cx="6785738" cy="3744416"/>
            <a:chOff x="1" y="1426668"/>
            <a:chExt cx="9150884" cy="5225144"/>
          </a:xfrm>
        </p:grpSpPr>
        <p:sp>
          <p:nvSpPr>
            <p:cNvPr id="16" name="Prostokąt zaokrąglony 15"/>
            <p:cNvSpPr/>
            <p:nvPr/>
          </p:nvSpPr>
          <p:spPr>
            <a:xfrm>
              <a:off x="22788" y="3996101"/>
              <a:ext cx="4582742" cy="2647472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4466060" y="3996101"/>
              <a:ext cx="4684825" cy="2655711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" y="1427875"/>
              <a:ext cx="4582742" cy="2714319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4459175" y="1426668"/>
              <a:ext cx="4684825" cy="2714319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6" t="23073" r="5896" b="12502"/>
            <a:stretch/>
          </p:blipFill>
          <p:spPr bwMode="auto">
            <a:xfrm>
              <a:off x="265686" y="1677580"/>
              <a:ext cx="4076757" cy="2208971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0" t="22815" r="5599" b="11993"/>
            <a:stretch/>
          </p:blipFill>
          <p:spPr bwMode="auto">
            <a:xfrm>
              <a:off x="265686" y="4237497"/>
              <a:ext cx="4076757" cy="218813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0" t="23691" r="5729" b="12344"/>
            <a:stretch/>
          </p:blipFill>
          <p:spPr bwMode="auto">
            <a:xfrm>
              <a:off x="4702190" y="4253694"/>
              <a:ext cx="4211447" cy="215524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3" t="19552" r="53441" b="24055"/>
            <a:stretch/>
          </p:blipFill>
          <p:spPr bwMode="auto">
            <a:xfrm>
              <a:off x="4724240" y="1677560"/>
              <a:ext cx="4211773" cy="224499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e tekstowe 7"/>
          <p:cNvSpPr txBox="1"/>
          <p:nvPr/>
        </p:nvSpPr>
        <p:spPr>
          <a:xfrm>
            <a:off x="2195736" y="116352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Możliwości uczestnictwa w projektach B+R</a:t>
            </a:r>
            <a:endParaRPr lang="pl-PL" sz="2000" dirty="0" smtClean="0">
              <a:solidFill>
                <a:srgbClr val="0095DA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038166" y="2643758"/>
            <a:ext cx="123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m-Zdrowie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e-Medycyna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Telemedycyna</a:t>
            </a:r>
            <a:endParaRPr lang="pl-PL" sz="1200" b="1" i="1" dirty="0">
              <a:solidFill>
                <a:srgbClr val="FF5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4608"/>
            <a:ext cx="792519" cy="791078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2231084" y="1491630"/>
            <a:ext cx="6785738" cy="3744416"/>
            <a:chOff x="1" y="1426668"/>
            <a:chExt cx="9150885" cy="5225144"/>
          </a:xfrm>
        </p:grpSpPr>
        <p:sp>
          <p:nvSpPr>
            <p:cNvPr id="16" name="Prostokąt zaokrąglony 15"/>
            <p:cNvSpPr/>
            <p:nvPr/>
          </p:nvSpPr>
          <p:spPr>
            <a:xfrm>
              <a:off x="22787" y="3996101"/>
              <a:ext cx="4582742" cy="2647472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4466060" y="3996101"/>
              <a:ext cx="4684826" cy="2655711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" y="1427875"/>
              <a:ext cx="4582742" cy="2714318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4459175" y="1426668"/>
              <a:ext cx="4684825" cy="2714318"/>
            </a:xfrm>
            <a:prstGeom prst="roundRect">
              <a:avLst/>
            </a:prstGeom>
            <a:solidFill>
              <a:srgbClr val="ADDB7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866" y="1677580"/>
              <a:ext cx="4072398" cy="220897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069" y="4237497"/>
              <a:ext cx="4033992" cy="218813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1238" y="4253694"/>
              <a:ext cx="3973350" cy="215524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0719" y="1677560"/>
              <a:ext cx="4138813" cy="2244997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e tekstowe 7"/>
          <p:cNvSpPr txBox="1"/>
          <p:nvPr/>
        </p:nvSpPr>
        <p:spPr>
          <a:xfrm>
            <a:off x="2195736" y="116352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Możliwości nowych zastosowań w kontekstach medycznych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038166" y="2643758"/>
            <a:ext cx="123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m-Zdrowie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e-Medycyna</a:t>
            </a:r>
          </a:p>
          <a:p>
            <a:pPr algn="r"/>
            <a:endParaRPr lang="pl-PL" sz="1200" b="1" i="1" dirty="0" smtClean="0">
              <a:solidFill>
                <a:srgbClr val="FF5D00"/>
              </a:solidFill>
            </a:endParaRPr>
          </a:p>
          <a:p>
            <a:pPr algn="r"/>
            <a:r>
              <a:rPr lang="pl-PL" sz="1200" b="1" i="1" dirty="0" smtClean="0">
                <a:solidFill>
                  <a:srgbClr val="FF5D00"/>
                </a:solidFill>
              </a:rPr>
              <a:t>Telemedycyna</a:t>
            </a:r>
            <a:endParaRPr lang="pl-PL" sz="1200" b="1" i="1" dirty="0">
              <a:solidFill>
                <a:srgbClr val="FF5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483768" y="1131590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Poznańskie Centrum Superkomputerowo-Sieciowe</a:t>
            </a:r>
          </a:p>
          <a:p>
            <a:r>
              <a:rPr lang="pl-PL" dirty="0" smtClean="0"/>
              <a:t>przedstawicielem </a:t>
            </a:r>
            <a:r>
              <a:rPr lang="pl-PL" dirty="0"/>
              <a:t>UMP w Radzie Użytkowników PCSS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</a:t>
            </a:r>
            <a:r>
              <a:rPr lang="pl-PL" b="1" dirty="0">
                <a:solidFill>
                  <a:srgbClr val="FF5D00"/>
                </a:solidFill>
              </a:rPr>
              <a:t>prof. Jerzy Moczko</a:t>
            </a:r>
            <a:endParaRPr lang="pl-PL" b="1" dirty="0" smtClean="0">
              <a:solidFill>
                <a:srgbClr val="FF5D00"/>
              </a:solidFill>
            </a:endParaRPr>
          </a:p>
          <a:p>
            <a:endParaRPr lang="pl-PL" sz="2000" b="1" dirty="0" smtClean="0">
              <a:solidFill>
                <a:srgbClr val="0095D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owatorskie </a:t>
            </a:r>
            <a:r>
              <a:rPr lang="pl-PL" b="1" dirty="0" smtClean="0">
                <a:solidFill>
                  <a:srgbClr val="FF5D00"/>
                </a:solidFill>
              </a:rPr>
              <a:t>pomysły</a:t>
            </a:r>
            <a:r>
              <a:rPr lang="pl-PL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</a:t>
            </a:r>
            <a:r>
              <a:rPr lang="pl-PL" dirty="0" smtClean="0"/>
              <a:t>nnowacyjne </a:t>
            </a:r>
            <a:r>
              <a:rPr lang="pl-PL" b="1" dirty="0" smtClean="0">
                <a:solidFill>
                  <a:srgbClr val="FF5D00"/>
                </a:solidFill>
              </a:rPr>
              <a:t>idee</a:t>
            </a:r>
            <a:r>
              <a:rPr lang="pl-PL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ieszablonowe </a:t>
            </a:r>
            <a:r>
              <a:rPr lang="pl-PL" b="1" dirty="0" smtClean="0">
                <a:solidFill>
                  <a:srgbClr val="FF5D00"/>
                </a:solidFill>
              </a:rPr>
              <a:t>scenariusze</a:t>
            </a:r>
            <a:r>
              <a:rPr lang="pl-PL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pecyficzne </a:t>
            </a:r>
            <a:r>
              <a:rPr lang="pl-PL" b="1" dirty="0" smtClean="0">
                <a:solidFill>
                  <a:srgbClr val="FF5D00"/>
                </a:solidFill>
              </a:rPr>
              <a:t>potrzeby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0"/>
            <a:ext cx="93610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916" y="3579862"/>
            <a:ext cx="4916572" cy="14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26" y="2437760"/>
            <a:ext cx="1111111" cy="11111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89" y="3796898"/>
            <a:ext cx="936796" cy="9350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3115"/>
            <a:ext cx="1111111" cy="111111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483768" y="134761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Poznańskie Centrum Superkomputerowo-Sieciowe</a:t>
            </a:r>
          </a:p>
          <a:p>
            <a:r>
              <a:rPr lang="pl-PL" sz="1400" dirty="0" smtClean="0"/>
              <a:t>Powołane przez Kolegium Rektorów, afiliowane przy Instytucie Chemii Bioorganicznej </a:t>
            </a:r>
            <a:r>
              <a:rPr lang="pl-PL" sz="1400" b="1" dirty="0" smtClean="0">
                <a:solidFill>
                  <a:srgbClr val="FF5D00"/>
                </a:solidFill>
              </a:rPr>
              <a:t>Polskiej Akademii Nauk </a:t>
            </a:r>
            <a:r>
              <a:rPr lang="pl-PL" sz="1400" dirty="0" smtClean="0"/>
              <a:t>(1993 rok), obecnie ~300 osób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483768" y="2604849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Platforma Obsługi Nauki PLATON</a:t>
            </a:r>
          </a:p>
          <a:p>
            <a:r>
              <a:rPr lang="pl-PL" sz="1400" dirty="0" smtClean="0"/>
              <a:t>21 akademickich ośrodków Sieci Miejskich, 5 centrów KDM</a:t>
            </a:r>
          </a:p>
          <a:p>
            <a:r>
              <a:rPr lang="pl-PL" sz="1400" dirty="0" smtClean="0"/>
              <a:t>Polski Internet Optyczny </a:t>
            </a:r>
            <a:r>
              <a:rPr lang="pl-PL" sz="1400" b="1" dirty="0" smtClean="0">
                <a:solidFill>
                  <a:srgbClr val="FF5D00"/>
                </a:solidFill>
              </a:rPr>
              <a:t>PIONIER</a:t>
            </a:r>
            <a:endParaRPr lang="pl-PL" sz="1400" b="1" dirty="0">
              <a:solidFill>
                <a:srgbClr val="FF5D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83768" y="3665225"/>
            <a:ext cx="5976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95DA"/>
                </a:solidFill>
              </a:rPr>
              <a:t>Uniwersytet Medyczny im. Karola Marcinkowskiego</a:t>
            </a:r>
            <a:br>
              <a:rPr lang="pl-PL" sz="2000" b="1" dirty="0" smtClean="0">
                <a:solidFill>
                  <a:srgbClr val="0095DA"/>
                </a:solidFill>
              </a:rPr>
            </a:br>
            <a:r>
              <a:rPr lang="pl-PL" sz="2000" b="1" dirty="0" smtClean="0">
                <a:solidFill>
                  <a:srgbClr val="0095DA"/>
                </a:solidFill>
              </a:rPr>
              <a:t>w Poznaniu</a:t>
            </a:r>
          </a:p>
          <a:p>
            <a:r>
              <a:rPr lang="pl-PL" sz="1400" dirty="0" smtClean="0"/>
              <a:t>www.ump.edu.</a:t>
            </a:r>
            <a:r>
              <a:rPr lang="pl-PL" sz="1400" b="1" dirty="0" smtClean="0">
                <a:solidFill>
                  <a:srgbClr val="FF5D00"/>
                </a:solidFill>
              </a:rPr>
              <a:t>pl</a:t>
            </a:r>
          </a:p>
          <a:p>
            <a:r>
              <a:rPr lang="pl-PL" sz="1400" dirty="0" smtClean="0"/>
              <a:t>www.ump.edu.</a:t>
            </a:r>
            <a:r>
              <a:rPr lang="pl-PL" sz="1400" b="1" dirty="0" smtClean="0">
                <a:solidFill>
                  <a:srgbClr val="FF5D00"/>
                </a:solidFill>
              </a:rPr>
              <a:t>pcss.pl</a:t>
            </a:r>
            <a:endParaRPr lang="pl-PL" sz="1400" b="1" dirty="0">
              <a:solidFill>
                <a:srgbClr val="FF5D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55926"/>
            <a:ext cx="1560797" cy="6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9" grpId="0" build="p" bldLvl="2"/>
      <p:bldP spid="10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Powszechna archiwizacja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35572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długoterminowe </a:t>
            </a:r>
            <a:r>
              <a:rPr lang="pl-PL" b="1" dirty="0" smtClean="0">
                <a:solidFill>
                  <a:srgbClr val="FF5D00"/>
                </a:solidFill>
              </a:rPr>
              <a:t>przechowywanie kopii zapasowych i archiwów</a:t>
            </a:r>
            <a:r>
              <a:rPr lang="pl-PL" dirty="0" smtClean="0"/>
              <a:t>, wyników badań, eksperymentów naukowych, materiałów edukacyjnych,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wiele sposobów dostępu </a:t>
            </a:r>
            <a:r>
              <a:rPr lang="pl-PL" dirty="0" smtClean="0"/>
              <a:t>do cyfrowych kopii i materiałów,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5D00"/>
                </a:solidFill>
              </a:rPr>
              <a:t>m</a:t>
            </a:r>
            <a:r>
              <a:rPr lang="pl-PL" b="1" dirty="0" smtClean="0">
                <a:solidFill>
                  <a:srgbClr val="FF5D00"/>
                </a:solidFill>
              </a:rPr>
              <a:t>echanizm bezpieczeństwa</a:t>
            </a:r>
            <a:r>
              <a:rPr lang="pl-PL" dirty="0" smtClean="0"/>
              <a:t>, który </a:t>
            </a:r>
            <a:r>
              <a:rPr lang="pl-PL" dirty="0"/>
              <a:t>pozwala na automatyczne </a:t>
            </a:r>
            <a:r>
              <a:rPr lang="pl-PL" dirty="0" smtClean="0"/>
              <a:t>szyfrowanie archiwizowanych </a:t>
            </a:r>
            <a:r>
              <a:rPr lang="pl-PL" dirty="0"/>
              <a:t>danych w </a:t>
            </a:r>
            <a:r>
              <a:rPr lang="pl-PL" dirty="0" smtClean="0"/>
              <a:t>czasie rzeczywistym,</a:t>
            </a:r>
            <a:endParaRPr lang="pl-P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dostęp do archiwów przez </a:t>
            </a:r>
            <a:r>
              <a:rPr lang="pl-PL" b="1" dirty="0" smtClean="0">
                <a:solidFill>
                  <a:srgbClr val="FF5D00"/>
                </a:solidFill>
              </a:rPr>
              <a:t>całą dobę, 7 dni w tygodniu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1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Powszechna archiwizacja</a:t>
            </a:r>
            <a:endParaRPr lang="pl-PL" sz="2800" b="1" dirty="0">
              <a:solidFill>
                <a:srgbClr val="FF5D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7384"/>
            <a:ext cx="728184" cy="7281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699792" y="23554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Jak skorzystać</a:t>
            </a:r>
          </a:p>
          <a:p>
            <a:r>
              <a:rPr lang="pl-PL" sz="1600" b="1" dirty="0">
                <a:solidFill>
                  <a:srgbClr val="FF5D00"/>
                </a:solidFill>
              </a:rPr>
              <a:t>z</a:t>
            </a:r>
            <a:r>
              <a:rPr lang="pl-PL" sz="1600" b="1" dirty="0" smtClean="0">
                <a:solidFill>
                  <a:srgbClr val="FF5D00"/>
                </a:solidFill>
              </a:rPr>
              <a:t> powszechnej archiwizacji?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8" y="3005568"/>
            <a:ext cx="6682394" cy="20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18746" cy="12187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Powszechna archiwizacja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99792" y="23554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Możliwości użycia usługi powszechnej archiwizacji</a:t>
            </a:r>
            <a:br>
              <a:rPr lang="pl-PL" sz="1600" b="1" dirty="0" smtClean="0">
                <a:solidFill>
                  <a:srgbClr val="FF5D00"/>
                </a:solidFill>
              </a:rPr>
            </a:br>
            <a:r>
              <a:rPr lang="pl-PL" sz="1600" b="1" dirty="0" smtClean="0">
                <a:solidFill>
                  <a:srgbClr val="FF5D00"/>
                </a:solidFill>
              </a:rPr>
              <a:t>na Uniwersytecie Medycznym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83718"/>
            <a:ext cx="728185" cy="72818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07704" y="3100774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dirty="0" smtClean="0"/>
              <a:t>mechanizmy </a:t>
            </a:r>
            <a:r>
              <a:rPr lang="pl-PL" sz="1600" dirty="0"/>
              <a:t>automatycznego tworzenia </a:t>
            </a:r>
            <a:r>
              <a:rPr lang="pl-PL" sz="1600" b="1" dirty="0">
                <a:solidFill>
                  <a:srgbClr val="FF5D00"/>
                </a:solidFill>
              </a:rPr>
              <a:t>kopii zapasowych</a:t>
            </a:r>
            <a:r>
              <a:rPr lang="pl-PL" sz="1600" dirty="0"/>
              <a:t>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FF5D00"/>
                </a:solidFill>
              </a:rPr>
              <a:t>archiwizacja </a:t>
            </a:r>
            <a:r>
              <a:rPr lang="pl-PL" sz="1600" b="1" dirty="0">
                <a:solidFill>
                  <a:srgbClr val="FF5D00"/>
                </a:solidFill>
              </a:rPr>
              <a:t>bibliotek medycznych </a:t>
            </a:r>
            <a:r>
              <a:rPr lang="pl-PL" sz="1600" dirty="0"/>
              <a:t>(analogiczna do prac projektu Wielkopolskie Centrum </a:t>
            </a:r>
            <a:r>
              <a:rPr lang="pl-PL" sz="1600" dirty="0" err="1"/>
              <a:t>Telemedycyny</a:t>
            </a:r>
            <a:r>
              <a:rPr lang="pl-PL" sz="1600" dirty="0"/>
              <a:t> - Medyczna Biblioteka Cyfrowa oraz Edukacyjny Rejestr Przypadków z chirurgii urazowej - oraz </a:t>
            </a:r>
            <a:r>
              <a:rPr lang="pl-PL" sz="1600" dirty="0" smtClean="0"/>
              <a:t>bazy projektu </a:t>
            </a:r>
            <a:r>
              <a:rPr lang="pl-PL" sz="1600" dirty="0" err="1" smtClean="0"/>
              <a:t>AirPROM</a:t>
            </a:r>
            <a:r>
              <a:rPr lang="pl-PL" sz="1600" dirty="0" smtClean="0"/>
              <a:t>),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5D00"/>
                </a:solidFill>
              </a:rPr>
              <a:t>a</a:t>
            </a:r>
            <a:r>
              <a:rPr lang="pl-PL" sz="1600" b="1" dirty="0" smtClean="0">
                <a:solidFill>
                  <a:srgbClr val="FF5D00"/>
                </a:solidFill>
              </a:rPr>
              <a:t>rchiwa baz </a:t>
            </a:r>
            <a:r>
              <a:rPr lang="pl-PL" sz="1600" b="1" dirty="0">
                <a:solidFill>
                  <a:srgbClr val="FF5D00"/>
                </a:solidFill>
              </a:rPr>
              <a:t>medycznych</a:t>
            </a:r>
            <a:r>
              <a:rPr lang="pl-PL" sz="1600" dirty="0"/>
              <a:t>, np. wad rozwojowych, patologii, przypadków medycznych do celów badawczych i </a:t>
            </a:r>
            <a:r>
              <a:rPr lang="pl-PL" sz="1600" dirty="0" smtClean="0"/>
              <a:t>edukacyjnych.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4993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Usługi kampusowe</a:t>
            </a:r>
            <a:endParaRPr lang="pl-PL" sz="2800" b="1" dirty="0">
              <a:solidFill>
                <a:srgbClr val="FF5D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35572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5D00"/>
                </a:solidFill>
              </a:rPr>
              <a:t>oprogramowanie na żądanie</a:t>
            </a:r>
            <a:r>
              <a:rPr lang="pl-PL" dirty="0" smtClean="0"/>
              <a:t>: zdalna praca z zaawansowanymi aplikacjami bez potrzeby instalacji (</a:t>
            </a:r>
            <a:r>
              <a:rPr lang="pl-PL" dirty="0" err="1" smtClean="0"/>
              <a:t>Matlab</a:t>
            </a:r>
            <a:r>
              <a:rPr lang="pl-PL" dirty="0" smtClean="0"/>
              <a:t>/</a:t>
            </a:r>
            <a:r>
              <a:rPr lang="pl-PL" dirty="0" err="1" smtClean="0"/>
              <a:t>Simulink</a:t>
            </a:r>
            <a:r>
              <a:rPr lang="pl-PL" dirty="0" smtClean="0"/>
              <a:t>, AutoCad, Adobe, 3DstudioMax, Corel i inne),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5D00"/>
                </a:solidFill>
              </a:rPr>
              <a:t>k</a:t>
            </a:r>
            <a:r>
              <a:rPr lang="pl-PL" b="1" dirty="0" smtClean="0">
                <a:solidFill>
                  <a:srgbClr val="FF5D00"/>
                </a:solidFill>
              </a:rPr>
              <a:t>omputer na żądanie</a:t>
            </a:r>
            <a:r>
              <a:rPr lang="pl-PL" dirty="0" smtClean="0"/>
              <a:t>: zdalna praca na dedykowanym komputerze </a:t>
            </a:r>
            <a:br>
              <a:rPr lang="pl-PL" dirty="0" smtClean="0"/>
            </a:br>
            <a:r>
              <a:rPr lang="pl-PL" dirty="0" smtClean="0"/>
              <a:t>o zdecydowanie wyższych parametrach niż komputer osobisty.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31686" cy="12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156363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5D00"/>
                </a:solidFill>
              </a:rPr>
              <a:t>Usługi kampusowe</a:t>
            </a:r>
            <a:endParaRPr lang="pl-PL" sz="2800" b="1" dirty="0">
              <a:solidFill>
                <a:srgbClr val="FF5D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7384"/>
            <a:ext cx="728184" cy="7281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699792" y="23554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5D00"/>
                </a:solidFill>
              </a:rPr>
              <a:t>Jak skorzystać</a:t>
            </a:r>
          </a:p>
          <a:p>
            <a:r>
              <a:rPr lang="pl-PL" sz="1600" b="1" dirty="0">
                <a:solidFill>
                  <a:srgbClr val="FF5D00"/>
                </a:solidFill>
              </a:rPr>
              <a:t>z</a:t>
            </a:r>
            <a:r>
              <a:rPr lang="pl-PL" sz="1600" b="1" dirty="0" smtClean="0">
                <a:solidFill>
                  <a:srgbClr val="FF5D00"/>
                </a:solidFill>
              </a:rPr>
              <a:t> usług kampusowych?</a:t>
            </a:r>
            <a:endParaRPr lang="pl-PL" sz="1600" b="1" dirty="0">
              <a:solidFill>
                <a:srgbClr val="FF5D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8" y="3005568"/>
            <a:ext cx="6682393" cy="20712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1231686" cy="12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584</Words>
  <Application>Microsoft Office PowerPoint</Application>
  <PresentationFormat>Pokaz na ekranie (16:9)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63</cp:revision>
  <dcterms:created xsi:type="dcterms:W3CDTF">2014-04-14T13:42:39Z</dcterms:created>
  <dcterms:modified xsi:type="dcterms:W3CDTF">2014-09-17T07:10:00Z</dcterms:modified>
</cp:coreProperties>
</file>