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5"/>
  </p:handoutMasterIdLst>
  <p:sldIdLst>
    <p:sldId id="256" r:id="rId2"/>
    <p:sldId id="257" r:id="rId3"/>
    <p:sldId id="258" r:id="rId4"/>
    <p:sldId id="285" r:id="rId5"/>
    <p:sldId id="286" r:id="rId6"/>
    <p:sldId id="287" r:id="rId7"/>
    <p:sldId id="288" r:id="rId8"/>
    <p:sldId id="289" r:id="rId9"/>
    <p:sldId id="290" r:id="rId10"/>
    <p:sldId id="259" r:id="rId11"/>
    <p:sldId id="291" r:id="rId12"/>
    <p:sldId id="292" r:id="rId13"/>
    <p:sldId id="293" r:id="rId14"/>
    <p:sldId id="294" r:id="rId15"/>
    <p:sldId id="260" r:id="rId16"/>
    <p:sldId id="295" r:id="rId17"/>
    <p:sldId id="296" r:id="rId18"/>
    <p:sldId id="297" r:id="rId19"/>
    <p:sldId id="298" r:id="rId20"/>
    <p:sldId id="299" r:id="rId21"/>
    <p:sldId id="261" r:id="rId22"/>
    <p:sldId id="300" r:id="rId23"/>
    <p:sldId id="301" r:id="rId24"/>
    <p:sldId id="302" r:id="rId25"/>
    <p:sldId id="303" r:id="rId26"/>
    <p:sldId id="304" r:id="rId27"/>
    <p:sldId id="305" r:id="rId28"/>
    <p:sldId id="306" r:id="rId29"/>
    <p:sldId id="262" r:id="rId30"/>
    <p:sldId id="307" r:id="rId31"/>
    <p:sldId id="308" r:id="rId32"/>
    <p:sldId id="309" r:id="rId33"/>
    <p:sldId id="275" r:id="rId34"/>
    <p:sldId id="276" r:id="rId35"/>
    <p:sldId id="264" r:id="rId36"/>
    <p:sldId id="278" r:id="rId37"/>
    <p:sldId id="279" r:id="rId38"/>
    <p:sldId id="280" r:id="rId39"/>
    <p:sldId id="265" r:id="rId40"/>
    <p:sldId id="281" r:id="rId41"/>
    <p:sldId id="277" r:id="rId42"/>
    <p:sldId id="266" r:id="rId43"/>
    <p:sldId id="282" r:id="rId44"/>
    <p:sldId id="283" r:id="rId45"/>
    <p:sldId id="284" r:id="rId46"/>
    <p:sldId id="268" r:id="rId47"/>
    <p:sldId id="269" r:id="rId48"/>
    <p:sldId id="270" r:id="rId49"/>
    <p:sldId id="271" r:id="rId50"/>
    <p:sldId id="267" r:id="rId51"/>
    <p:sldId id="272" r:id="rId52"/>
    <p:sldId id="273" r:id="rId53"/>
    <p:sldId id="274" r:id="rId54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07B1C-3BB8-4E17-BFFA-5C8F9D347E52}" type="datetimeFigureOut">
              <a:rPr lang="pl-PL" smtClean="0"/>
              <a:t>2019-12-10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40602-F700-4B3F-A73C-9C3DDF8EDA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55318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5486-8446-4D6F-8BDB-A0D02E0136A1}" type="datetimeFigureOut">
              <a:rPr lang="pl-PL" smtClean="0"/>
              <a:pPr/>
              <a:t>2019-12-10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D594-4AAA-4B06-9677-6D24C04F10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5486-8446-4D6F-8BDB-A0D02E0136A1}" type="datetimeFigureOut">
              <a:rPr lang="pl-PL" smtClean="0"/>
              <a:pPr/>
              <a:t>2019-12-10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D594-4AAA-4B06-9677-6D24C04F10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5486-8446-4D6F-8BDB-A0D02E0136A1}" type="datetimeFigureOut">
              <a:rPr lang="pl-PL" smtClean="0"/>
              <a:pPr/>
              <a:t>2019-12-10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D594-4AAA-4B06-9677-6D24C04F10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5486-8446-4D6F-8BDB-A0D02E0136A1}" type="datetimeFigureOut">
              <a:rPr lang="pl-PL" smtClean="0"/>
              <a:pPr/>
              <a:t>2019-12-10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D594-4AAA-4B06-9677-6D24C04F10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5486-8446-4D6F-8BDB-A0D02E0136A1}" type="datetimeFigureOut">
              <a:rPr lang="pl-PL" smtClean="0"/>
              <a:pPr/>
              <a:t>2019-12-10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D594-4AAA-4B06-9677-6D24C04F10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5486-8446-4D6F-8BDB-A0D02E0136A1}" type="datetimeFigureOut">
              <a:rPr lang="pl-PL" smtClean="0"/>
              <a:pPr/>
              <a:t>2019-12-10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D594-4AAA-4B06-9677-6D24C04F10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5486-8446-4D6F-8BDB-A0D02E0136A1}" type="datetimeFigureOut">
              <a:rPr lang="pl-PL" smtClean="0"/>
              <a:pPr/>
              <a:t>2019-12-10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D594-4AAA-4B06-9677-6D24C04F10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5486-8446-4D6F-8BDB-A0D02E0136A1}" type="datetimeFigureOut">
              <a:rPr lang="pl-PL" smtClean="0"/>
              <a:pPr/>
              <a:t>2019-12-10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D594-4AAA-4B06-9677-6D24C04F10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5486-8446-4D6F-8BDB-A0D02E0136A1}" type="datetimeFigureOut">
              <a:rPr lang="pl-PL" smtClean="0"/>
              <a:pPr/>
              <a:t>2019-12-10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D594-4AAA-4B06-9677-6D24C04F10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5486-8446-4D6F-8BDB-A0D02E0136A1}" type="datetimeFigureOut">
              <a:rPr lang="pl-PL" smtClean="0"/>
              <a:pPr/>
              <a:t>2019-12-10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D594-4AAA-4B06-9677-6D24C04F10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5486-8446-4D6F-8BDB-A0D02E0136A1}" type="datetimeFigureOut">
              <a:rPr lang="pl-PL" smtClean="0"/>
              <a:pPr/>
              <a:t>2019-12-10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6D594-4AAA-4B06-9677-6D24C04F10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05486-8446-4D6F-8BDB-A0D02E0136A1}" type="datetimeFigureOut">
              <a:rPr lang="pl-PL" smtClean="0"/>
              <a:pPr/>
              <a:t>2019-12-10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D594-4AAA-4B06-9677-6D24C04F101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Procedowanie postępowań                o nadanie stopni i tytułu naukowego w okresie po 1 października 2019 r.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Zadania Komisji Doktorskiej</a:t>
            </a:r>
          </a:p>
          <a:p>
            <a:pPr lvl="1"/>
            <a:r>
              <a:rPr lang="pl-PL" b="1" dirty="0" smtClean="0">
                <a:solidFill>
                  <a:schemeClr val="bg1"/>
                </a:solidFill>
              </a:rPr>
              <a:t>merytoryczna ocena rozprawy doktorskiej </a:t>
            </a:r>
            <a:r>
              <a:rPr lang="pl-PL" dirty="0" smtClean="0">
                <a:solidFill>
                  <a:schemeClr val="bg1"/>
                </a:solidFill>
              </a:rPr>
              <a:t>(w tym zapoznanie się z raportem sprawdzenia pracy z wykorzystaniem Jednolitego Systemu </a:t>
            </a:r>
            <a:r>
              <a:rPr lang="pl-PL" dirty="0" err="1" smtClean="0">
                <a:solidFill>
                  <a:schemeClr val="bg1"/>
                </a:solidFill>
              </a:rPr>
              <a:t>Antyplagiatowego</a:t>
            </a:r>
            <a:r>
              <a:rPr lang="pl-PL" dirty="0" smtClean="0">
                <a:solidFill>
                  <a:schemeClr val="bg1"/>
                </a:solidFill>
              </a:rPr>
              <a:t>), 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przeprowadzenie </a:t>
            </a:r>
            <a:r>
              <a:rPr lang="pl-PL" b="1" dirty="0" smtClean="0">
                <a:solidFill>
                  <a:schemeClr val="bg1"/>
                </a:solidFill>
              </a:rPr>
              <a:t>egzaminu doktorskiego </a:t>
            </a:r>
            <a:r>
              <a:rPr lang="pl-PL" dirty="0" smtClean="0">
                <a:solidFill>
                  <a:schemeClr val="bg1"/>
                </a:solidFill>
              </a:rPr>
              <a:t>z dyscypliny, w której przeprowadzane jest postępowanie (po otrzymaniu co najmniej dwóch pozytywnych recenzji),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weryfikacja efektów uczenia się dla </a:t>
            </a:r>
            <a:r>
              <a:rPr lang="pl-PL" b="1" dirty="0" smtClean="0">
                <a:solidFill>
                  <a:schemeClr val="bg1"/>
                </a:solidFill>
              </a:rPr>
              <a:t>kwalifikacji na poziomie 8 PRK </a:t>
            </a:r>
            <a:r>
              <a:rPr lang="pl-PL" dirty="0" smtClean="0">
                <a:solidFill>
                  <a:schemeClr val="bg1"/>
                </a:solidFill>
              </a:rPr>
              <a:t>w przypadku osób ubiegających się o nadanie stopnia doktora w trybie eksternistycznym,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Zadania Komisji Doktorskiej</a:t>
            </a:r>
          </a:p>
          <a:p>
            <a:pPr lvl="1"/>
            <a:r>
              <a:rPr lang="pl-PL" b="1" dirty="0" smtClean="0">
                <a:solidFill>
                  <a:schemeClr val="bg1"/>
                </a:solidFill>
              </a:rPr>
              <a:t>merytoryczna ocena rozprawy doktorskiej </a:t>
            </a:r>
            <a:r>
              <a:rPr lang="pl-PL" dirty="0" smtClean="0">
                <a:solidFill>
                  <a:schemeClr val="bg1"/>
                </a:solidFill>
              </a:rPr>
              <a:t>(w tym zapoznanie się z raportem sprawdzenia pracy z wykorzystaniem Jednolitego Systemu </a:t>
            </a:r>
            <a:r>
              <a:rPr lang="pl-PL" dirty="0" err="1" smtClean="0">
                <a:solidFill>
                  <a:schemeClr val="bg1"/>
                </a:solidFill>
              </a:rPr>
              <a:t>Antyplagiatowego</a:t>
            </a:r>
            <a:r>
              <a:rPr lang="pl-PL" dirty="0" smtClean="0">
                <a:solidFill>
                  <a:schemeClr val="bg1"/>
                </a:solidFill>
              </a:rPr>
              <a:t>), 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przeprowadzenie </a:t>
            </a:r>
            <a:r>
              <a:rPr lang="pl-PL" b="1" dirty="0" smtClean="0">
                <a:solidFill>
                  <a:schemeClr val="bg1"/>
                </a:solidFill>
              </a:rPr>
              <a:t>egzaminu doktorskiego </a:t>
            </a:r>
            <a:r>
              <a:rPr lang="pl-PL" dirty="0" smtClean="0">
                <a:solidFill>
                  <a:schemeClr val="bg1"/>
                </a:solidFill>
              </a:rPr>
              <a:t>z dyscypliny, w której przeprowadzane jest postępowanie (po otrzymaniu co najmniej dwóch pozytywnych recenzji),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weryfikacja efektów uczenia się dla </a:t>
            </a:r>
            <a:r>
              <a:rPr lang="pl-PL" b="1" dirty="0" smtClean="0">
                <a:solidFill>
                  <a:schemeClr val="bg1"/>
                </a:solidFill>
              </a:rPr>
              <a:t>kwalifikacji na poziomie 8 PRK </a:t>
            </a:r>
            <a:r>
              <a:rPr lang="pl-PL" dirty="0" smtClean="0">
                <a:solidFill>
                  <a:schemeClr val="bg1"/>
                </a:solidFill>
              </a:rPr>
              <a:t>w przypadku osób ubiegających się o nadanie stopnia doktora w trybie eksternistycznym,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Zadania Komisji Doktorskiej</a:t>
            </a:r>
          </a:p>
          <a:p>
            <a:pPr lvl="1"/>
            <a:r>
              <a:rPr lang="pl-PL" b="1" dirty="0" smtClean="0"/>
              <a:t>merytoryczna ocena rozprawy doktorskiej </a:t>
            </a:r>
            <a:r>
              <a:rPr lang="pl-PL" dirty="0" smtClean="0"/>
              <a:t>(w tym zapoznanie się z raportem sprawdzenia pracy z wykorzystaniem Jednolitego Systemu </a:t>
            </a:r>
            <a:r>
              <a:rPr lang="pl-PL" dirty="0" err="1" smtClean="0"/>
              <a:t>Antyplagiatowego</a:t>
            </a:r>
            <a:r>
              <a:rPr lang="pl-PL" dirty="0" smtClean="0"/>
              <a:t>), 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przeprowadzenie </a:t>
            </a:r>
            <a:r>
              <a:rPr lang="pl-PL" b="1" dirty="0" smtClean="0">
                <a:solidFill>
                  <a:schemeClr val="bg1"/>
                </a:solidFill>
              </a:rPr>
              <a:t>egzaminu doktorskiego </a:t>
            </a:r>
            <a:r>
              <a:rPr lang="pl-PL" dirty="0" smtClean="0">
                <a:solidFill>
                  <a:schemeClr val="bg1"/>
                </a:solidFill>
              </a:rPr>
              <a:t>z dyscypliny, w której przeprowadzane jest postępowanie (po otrzymaniu co najmniej dwóch pozytywnych recenzji),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weryfikacja efektów uczenia się dla </a:t>
            </a:r>
            <a:r>
              <a:rPr lang="pl-PL" b="1" dirty="0" smtClean="0">
                <a:solidFill>
                  <a:schemeClr val="bg1"/>
                </a:solidFill>
              </a:rPr>
              <a:t>kwalifikacji na poziomie 8 PRK </a:t>
            </a:r>
            <a:r>
              <a:rPr lang="pl-PL" dirty="0" smtClean="0">
                <a:solidFill>
                  <a:schemeClr val="bg1"/>
                </a:solidFill>
              </a:rPr>
              <a:t>w przypadku osób ubiegających się o nadanie stopnia doktora w trybie eksternistycznym,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Zadania Komisji Doktorskiej</a:t>
            </a:r>
          </a:p>
          <a:p>
            <a:pPr lvl="1"/>
            <a:r>
              <a:rPr lang="pl-PL" b="1" dirty="0" smtClean="0"/>
              <a:t>merytoryczna ocena rozprawy doktorskiej </a:t>
            </a:r>
            <a:r>
              <a:rPr lang="pl-PL" dirty="0" smtClean="0"/>
              <a:t>(w tym zapoznanie się z raportem sprawdzenia pracy z wykorzystaniem Jednolitego Systemu </a:t>
            </a:r>
            <a:r>
              <a:rPr lang="pl-PL" dirty="0" err="1" smtClean="0"/>
              <a:t>Antyplagiatowego</a:t>
            </a:r>
            <a:r>
              <a:rPr lang="pl-PL" dirty="0" smtClean="0"/>
              <a:t>), </a:t>
            </a:r>
          </a:p>
          <a:p>
            <a:pPr lvl="1"/>
            <a:r>
              <a:rPr lang="pl-PL" dirty="0" smtClean="0"/>
              <a:t>przeprowadzenie </a:t>
            </a:r>
            <a:r>
              <a:rPr lang="pl-PL" b="1" dirty="0" smtClean="0"/>
              <a:t>egzaminu doktorskiego </a:t>
            </a:r>
            <a:r>
              <a:rPr lang="pl-PL" dirty="0" smtClean="0"/>
              <a:t>z dyscypliny, w której przeprowadzane jest postępowanie (po otrzymaniu co najmniej dwóch pozytywnych recenzji),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weryfikacja efektów uczenia się dla </a:t>
            </a:r>
            <a:r>
              <a:rPr lang="pl-PL" b="1" dirty="0" smtClean="0">
                <a:solidFill>
                  <a:schemeClr val="bg1"/>
                </a:solidFill>
              </a:rPr>
              <a:t>kwalifikacji na poziomie 8 PRK </a:t>
            </a:r>
            <a:r>
              <a:rPr lang="pl-PL" dirty="0" smtClean="0">
                <a:solidFill>
                  <a:schemeClr val="bg1"/>
                </a:solidFill>
              </a:rPr>
              <a:t>w przypadku osób ubiegających się o nadanie stopnia doktora w trybie eksternistycznym,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Zadania Komisji Doktorskiej</a:t>
            </a:r>
          </a:p>
          <a:p>
            <a:pPr lvl="1"/>
            <a:r>
              <a:rPr lang="pl-PL" b="1" dirty="0" smtClean="0"/>
              <a:t>merytoryczna ocena rozprawy doktorskiej </a:t>
            </a:r>
            <a:r>
              <a:rPr lang="pl-PL" dirty="0" smtClean="0"/>
              <a:t>(w tym zapoznanie się z raportem sprawdzenia pracy z wykorzystaniem Jednolitego Systemu </a:t>
            </a:r>
            <a:r>
              <a:rPr lang="pl-PL" dirty="0" err="1" smtClean="0"/>
              <a:t>Antyplagiatowego</a:t>
            </a:r>
            <a:r>
              <a:rPr lang="pl-PL" dirty="0" smtClean="0"/>
              <a:t>), </a:t>
            </a:r>
          </a:p>
          <a:p>
            <a:pPr lvl="1"/>
            <a:r>
              <a:rPr lang="pl-PL" dirty="0" smtClean="0"/>
              <a:t>przeprowadzenie </a:t>
            </a:r>
            <a:r>
              <a:rPr lang="pl-PL" b="1" dirty="0" smtClean="0"/>
              <a:t>egzaminu doktorskiego </a:t>
            </a:r>
            <a:r>
              <a:rPr lang="pl-PL" dirty="0" smtClean="0"/>
              <a:t>z dyscypliny, w której przeprowadzane jest postępowanie (po otrzymaniu co najmniej dwóch pozytywnych recenzji),</a:t>
            </a:r>
          </a:p>
          <a:p>
            <a:pPr lvl="1"/>
            <a:r>
              <a:rPr lang="pl-PL" dirty="0" smtClean="0"/>
              <a:t>weryfikacja efektów uczenia się dla </a:t>
            </a:r>
            <a:r>
              <a:rPr lang="pl-PL" b="1" dirty="0" smtClean="0"/>
              <a:t>kwalifikacji na poziomie 8 PRK </a:t>
            </a:r>
            <a:r>
              <a:rPr lang="pl-PL" dirty="0" smtClean="0"/>
              <a:t>w przypadku osób ubiegających się o nadanie stopnia doktora w trybie eksternistycznym,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(4)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Zadania Komisji Doktorskiej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podjęcie uchwały w sprawie </a:t>
            </a:r>
            <a:r>
              <a:rPr lang="pl-PL" b="1" dirty="0" smtClean="0">
                <a:solidFill>
                  <a:schemeClr val="bg1"/>
                </a:solidFill>
              </a:rPr>
              <a:t>dopuszczenia</a:t>
            </a:r>
            <a:r>
              <a:rPr lang="pl-PL" dirty="0" smtClean="0">
                <a:solidFill>
                  <a:schemeClr val="bg1"/>
                </a:solidFill>
              </a:rPr>
              <a:t> osoby ubiegającej się o nadanie stopnia naukowego doktora do publicznej obrony rozprawy doktorskiej, 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przeprowadzenie </a:t>
            </a:r>
            <a:r>
              <a:rPr lang="pl-PL" b="1" dirty="0" smtClean="0">
                <a:solidFill>
                  <a:schemeClr val="bg1"/>
                </a:solidFill>
              </a:rPr>
              <a:t>publicznej obron</a:t>
            </a:r>
            <a:r>
              <a:rPr lang="pl-PL" dirty="0" smtClean="0">
                <a:solidFill>
                  <a:schemeClr val="bg1"/>
                </a:solidFill>
              </a:rPr>
              <a:t>y rozprawy doktorskiej,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podjęcie uchwały o </a:t>
            </a:r>
            <a:r>
              <a:rPr lang="pl-PL" b="1" dirty="0" smtClean="0">
                <a:solidFill>
                  <a:schemeClr val="bg1"/>
                </a:solidFill>
              </a:rPr>
              <a:t>przyjęciu obrony</a:t>
            </a:r>
            <a:r>
              <a:rPr lang="pl-PL" dirty="0" smtClean="0">
                <a:solidFill>
                  <a:schemeClr val="bg1"/>
                </a:solidFill>
              </a:rPr>
              <a:t> rozprawy doktorskiej,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przygotowanie wniosku do Senatu o nadanie stopnia naukowego doktora.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(4)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Zadania Komisji Doktorskiej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podjęcie uchwały w sprawie </a:t>
            </a:r>
            <a:r>
              <a:rPr lang="pl-PL" b="1" dirty="0" smtClean="0">
                <a:solidFill>
                  <a:schemeClr val="bg1"/>
                </a:solidFill>
              </a:rPr>
              <a:t>dopuszczenia</a:t>
            </a:r>
            <a:r>
              <a:rPr lang="pl-PL" dirty="0" smtClean="0">
                <a:solidFill>
                  <a:schemeClr val="bg1"/>
                </a:solidFill>
              </a:rPr>
              <a:t> osoby ubiegającej się o nadanie stopnia naukowego doktora do publicznej obrony rozprawy doktorskiej, 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przeprowadzenie </a:t>
            </a:r>
            <a:r>
              <a:rPr lang="pl-PL" b="1" dirty="0" smtClean="0">
                <a:solidFill>
                  <a:schemeClr val="bg1"/>
                </a:solidFill>
              </a:rPr>
              <a:t>publicznej obron</a:t>
            </a:r>
            <a:r>
              <a:rPr lang="pl-PL" dirty="0" smtClean="0">
                <a:solidFill>
                  <a:schemeClr val="bg1"/>
                </a:solidFill>
              </a:rPr>
              <a:t>y rozprawy doktorskiej,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podjęcie uchwały o </a:t>
            </a:r>
            <a:r>
              <a:rPr lang="pl-PL" b="1" dirty="0" smtClean="0">
                <a:solidFill>
                  <a:schemeClr val="bg1"/>
                </a:solidFill>
              </a:rPr>
              <a:t>przyjęciu obrony</a:t>
            </a:r>
            <a:r>
              <a:rPr lang="pl-PL" dirty="0" smtClean="0">
                <a:solidFill>
                  <a:schemeClr val="bg1"/>
                </a:solidFill>
              </a:rPr>
              <a:t> rozprawy doktorskiej,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przygotowanie wniosku do Senatu o nadanie stopnia naukowego doktora.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(4)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Zadania Komisji Doktorskiej</a:t>
            </a:r>
          </a:p>
          <a:p>
            <a:pPr lvl="1"/>
            <a:r>
              <a:rPr lang="pl-PL" dirty="0" smtClean="0"/>
              <a:t>podjęcie uchwały w sprawie </a:t>
            </a:r>
            <a:r>
              <a:rPr lang="pl-PL" b="1" dirty="0" smtClean="0"/>
              <a:t>dopuszczenia</a:t>
            </a:r>
            <a:r>
              <a:rPr lang="pl-PL" dirty="0" smtClean="0"/>
              <a:t> osoby ubiegającej się o nadanie stopnia naukowego doktora do publicznej obrony rozprawy doktorskiej, 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przeprowadzenie </a:t>
            </a:r>
            <a:r>
              <a:rPr lang="pl-PL" b="1" dirty="0" smtClean="0">
                <a:solidFill>
                  <a:schemeClr val="bg1"/>
                </a:solidFill>
              </a:rPr>
              <a:t>publicznej obron</a:t>
            </a:r>
            <a:r>
              <a:rPr lang="pl-PL" dirty="0" smtClean="0">
                <a:solidFill>
                  <a:schemeClr val="bg1"/>
                </a:solidFill>
              </a:rPr>
              <a:t>y rozprawy doktorskiej,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podjęcie uchwały o </a:t>
            </a:r>
            <a:r>
              <a:rPr lang="pl-PL" b="1" dirty="0" smtClean="0">
                <a:solidFill>
                  <a:schemeClr val="bg1"/>
                </a:solidFill>
              </a:rPr>
              <a:t>przyjęciu obrony</a:t>
            </a:r>
            <a:r>
              <a:rPr lang="pl-PL" dirty="0" smtClean="0">
                <a:solidFill>
                  <a:schemeClr val="bg1"/>
                </a:solidFill>
              </a:rPr>
              <a:t> rozprawy doktorskiej,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przygotowanie wniosku do Senatu o nadanie stopnia naukowego doktora.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(4)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Zadania Komisji Doktorskiej</a:t>
            </a:r>
          </a:p>
          <a:p>
            <a:pPr lvl="1"/>
            <a:r>
              <a:rPr lang="pl-PL" dirty="0" smtClean="0"/>
              <a:t>podjęcie uchwały w sprawie </a:t>
            </a:r>
            <a:r>
              <a:rPr lang="pl-PL" b="1" dirty="0" smtClean="0"/>
              <a:t>dopuszczenia</a:t>
            </a:r>
            <a:r>
              <a:rPr lang="pl-PL" dirty="0" smtClean="0"/>
              <a:t> osoby ubiegającej się o nadanie stopnia naukowego doktora do publicznej obrony rozprawy doktorskiej, </a:t>
            </a:r>
          </a:p>
          <a:p>
            <a:pPr lvl="1"/>
            <a:r>
              <a:rPr lang="pl-PL" dirty="0" smtClean="0"/>
              <a:t>przeprowadzenie </a:t>
            </a:r>
            <a:r>
              <a:rPr lang="pl-PL" b="1" dirty="0" smtClean="0"/>
              <a:t>publicznej obron</a:t>
            </a:r>
            <a:r>
              <a:rPr lang="pl-PL" dirty="0" smtClean="0"/>
              <a:t>y rozprawy doktorskiej,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podjęcie uchwały o </a:t>
            </a:r>
            <a:r>
              <a:rPr lang="pl-PL" b="1" dirty="0" smtClean="0">
                <a:solidFill>
                  <a:schemeClr val="bg1"/>
                </a:solidFill>
              </a:rPr>
              <a:t>przyjęciu obrony</a:t>
            </a:r>
            <a:r>
              <a:rPr lang="pl-PL" dirty="0" smtClean="0">
                <a:solidFill>
                  <a:schemeClr val="bg1"/>
                </a:solidFill>
              </a:rPr>
              <a:t> rozprawy doktorskiej,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przygotowanie wniosku do Senatu o nadanie stopnia naukowego doktora.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(4)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Zadania Komisji Doktorskiej</a:t>
            </a:r>
          </a:p>
          <a:p>
            <a:pPr lvl="1"/>
            <a:r>
              <a:rPr lang="pl-PL" dirty="0" smtClean="0"/>
              <a:t>podjęcie uchwały w sprawie </a:t>
            </a:r>
            <a:r>
              <a:rPr lang="pl-PL" b="1" dirty="0" smtClean="0"/>
              <a:t>dopuszczenia</a:t>
            </a:r>
            <a:r>
              <a:rPr lang="pl-PL" dirty="0" smtClean="0"/>
              <a:t> osoby ubiegającej się o nadanie stopnia naukowego doktora do publicznej obrony rozprawy doktorskiej, </a:t>
            </a:r>
          </a:p>
          <a:p>
            <a:pPr lvl="1"/>
            <a:r>
              <a:rPr lang="pl-PL" dirty="0" smtClean="0"/>
              <a:t>przeprowadzenie </a:t>
            </a:r>
            <a:r>
              <a:rPr lang="pl-PL" b="1" dirty="0" smtClean="0"/>
              <a:t>publicznej obron</a:t>
            </a:r>
            <a:r>
              <a:rPr lang="pl-PL" dirty="0" smtClean="0"/>
              <a:t>y rozprawy doktorskiej,</a:t>
            </a:r>
          </a:p>
          <a:p>
            <a:pPr lvl="1"/>
            <a:r>
              <a:rPr lang="pl-PL" dirty="0" smtClean="0"/>
              <a:t>podjęcie uchwały o </a:t>
            </a:r>
            <a:r>
              <a:rPr lang="pl-PL" b="1" dirty="0" smtClean="0"/>
              <a:t>przyjęciu obrony</a:t>
            </a:r>
            <a:r>
              <a:rPr lang="pl-PL" dirty="0" smtClean="0"/>
              <a:t> rozprawy doktorskiej,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przygotowanie wniosku do Senatu o nadanie stopnia naukowego doktora.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(1)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Przewody doktorskie wszczęte na posiedzeniach rad wydziałów do 30 kwietnia 2019 r. są prowadzone na zasadach dotychczasowych, z tym, że muszą zostać zakończone do dnia 31 grudnia 2021 r.</a:t>
            </a:r>
          </a:p>
          <a:p>
            <a:r>
              <a:rPr lang="pl-PL" dirty="0" smtClean="0"/>
              <a:t>Od dnia 1 października 2019 r. mówimy o postępowaniu o nadanie stopnia naukowego doktora – Ustawa z dnia 20 lipca 2018 r. (Prawo o szkolnictwie wyższym i nauce) – </a:t>
            </a:r>
            <a:r>
              <a:rPr lang="pl-PL" b="1" dirty="0" smtClean="0"/>
              <a:t>art. 177 – 197 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(4)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Zadania Komisji Doktorskiej</a:t>
            </a:r>
          </a:p>
          <a:p>
            <a:pPr lvl="1"/>
            <a:r>
              <a:rPr lang="pl-PL" dirty="0" smtClean="0"/>
              <a:t>podjęcie uchwały w sprawie </a:t>
            </a:r>
            <a:r>
              <a:rPr lang="pl-PL" b="1" dirty="0" smtClean="0"/>
              <a:t>dopuszczenia</a:t>
            </a:r>
            <a:r>
              <a:rPr lang="pl-PL" dirty="0" smtClean="0"/>
              <a:t> osoby ubiegającej się o nadanie stopnia naukowego doktora do publicznej obrony rozprawy doktorskiej, </a:t>
            </a:r>
          </a:p>
          <a:p>
            <a:pPr lvl="1"/>
            <a:r>
              <a:rPr lang="pl-PL" dirty="0" smtClean="0"/>
              <a:t>przeprowadzenie </a:t>
            </a:r>
            <a:r>
              <a:rPr lang="pl-PL" b="1" dirty="0" smtClean="0"/>
              <a:t>publicznej obron</a:t>
            </a:r>
            <a:r>
              <a:rPr lang="pl-PL" dirty="0" smtClean="0"/>
              <a:t>y rozprawy doktorskiej,</a:t>
            </a:r>
          </a:p>
          <a:p>
            <a:pPr lvl="1"/>
            <a:r>
              <a:rPr lang="pl-PL" dirty="0" smtClean="0"/>
              <a:t>podjęcie uchwały o </a:t>
            </a:r>
            <a:r>
              <a:rPr lang="pl-PL" b="1" dirty="0" smtClean="0"/>
              <a:t>przyjęciu obrony</a:t>
            </a:r>
            <a:r>
              <a:rPr lang="pl-PL" dirty="0" smtClean="0"/>
              <a:t> rozprawy doktorskiej,</a:t>
            </a:r>
          </a:p>
          <a:p>
            <a:pPr lvl="1"/>
            <a:r>
              <a:rPr lang="pl-PL" dirty="0" smtClean="0"/>
              <a:t>przygotowanie wniosku do Senatu o nadanie stopnia naukowego doktora.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(5)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eryfikacja efektów uczenia się dla </a:t>
            </a:r>
            <a:r>
              <a:rPr lang="pl-PL" b="1" dirty="0" smtClean="0">
                <a:solidFill>
                  <a:schemeClr val="bg1"/>
                </a:solidFill>
              </a:rPr>
              <a:t>kwalifikacji na poziomie 8 PRK </a:t>
            </a:r>
            <a:r>
              <a:rPr lang="pl-PL" dirty="0" smtClean="0">
                <a:solidFill>
                  <a:schemeClr val="bg1"/>
                </a:solidFill>
              </a:rPr>
              <a:t>(wiedza, kompetencje, umiejętności)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m</a:t>
            </a:r>
            <a:r>
              <a:rPr lang="pl-PL" dirty="0" smtClean="0">
                <a:solidFill>
                  <a:schemeClr val="bg1"/>
                </a:solidFill>
              </a:rPr>
              <a:t>erytoryczna ocena publikacji niezbędnej do wszczęcia oraz rozprawy doktorskiej (w tym JSA),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e</a:t>
            </a:r>
            <a:r>
              <a:rPr lang="pl-PL" dirty="0" smtClean="0">
                <a:solidFill>
                  <a:schemeClr val="bg1"/>
                </a:solidFill>
              </a:rPr>
              <a:t>gzamin doktorski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p</a:t>
            </a:r>
            <a:r>
              <a:rPr lang="pl-PL" dirty="0" smtClean="0">
                <a:solidFill>
                  <a:schemeClr val="bg1"/>
                </a:solidFill>
              </a:rPr>
              <a:t>osiedzenie Rady Katedry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brona pracy doktorskiej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c</a:t>
            </a:r>
            <a:r>
              <a:rPr lang="pl-PL" dirty="0" smtClean="0">
                <a:solidFill>
                  <a:schemeClr val="bg1"/>
                </a:solidFill>
              </a:rPr>
              <a:t>ertyfikat B2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świadczenia promotora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(5)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W</a:t>
            </a:r>
            <a:r>
              <a:rPr lang="pl-PL" dirty="0" smtClean="0"/>
              <a:t>eryfikacja efektów uczenia się dla </a:t>
            </a:r>
            <a:r>
              <a:rPr lang="pl-PL" b="1" dirty="0" smtClean="0"/>
              <a:t>kwalifikacji na poziomie 8 PRK </a:t>
            </a:r>
            <a:r>
              <a:rPr lang="pl-PL" dirty="0" smtClean="0"/>
              <a:t>(wiedza, kompetencje, umiejętności)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m</a:t>
            </a:r>
            <a:r>
              <a:rPr lang="pl-PL" dirty="0" smtClean="0">
                <a:solidFill>
                  <a:schemeClr val="bg1"/>
                </a:solidFill>
              </a:rPr>
              <a:t>erytoryczna ocena publikacji niezbędnej do wszczęcia oraz rozprawy doktorskiej (w tym JSA),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e</a:t>
            </a:r>
            <a:r>
              <a:rPr lang="pl-PL" dirty="0" smtClean="0">
                <a:solidFill>
                  <a:schemeClr val="bg1"/>
                </a:solidFill>
              </a:rPr>
              <a:t>gzamin doktorski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p</a:t>
            </a:r>
            <a:r>
              <a:rPr lang="pl-PL" dirty="0" smtClean="0">
                <a:solidFill>
                  <a:schemeClr val="bg1"/>
                </a:solidFill>
              </a:rPr>
              <a:t>osiedzenie Rady Katedry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brona pracy doktorskiej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c</a:t>
            </a:r>
            <a:r>
              <a:rPr lang="pl-PL" dirty="0" smtClean="0">
                <a:solidFill>
                  <a:schemeClr val="bg1"/>
                </a:solidFill>
              </a:rPr>
              <a:t>ertyfikat B2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świadczenia promotora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(5)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W</a:t>
            </a:r>
            <a:r>
              <a:rPr lang="pl-PL" dirty="0" smtClean="0"/>
              <a:t>eryfikacja efektów uczenia się dla </a:t>
            </a:r>
            <a:r>
              <a:rPr lang="pl-PL" b="1" dirty="0" smtClean="0"/>
              <a:t>kwalifikacji na poziomie 8 PRK </a:t>
            </a:r>
            <a:r>
              <a:rPr lang="pl-PL" dirty="0" smtClean="0"/>
              <a:t>(wiedza, kompetencje, umiejętności)</a:t>
            </a:r>
          </a:p>
          <a:p>
            <a:pPr lvl="1"/>
            <a:r>
              <a:rPr lang="pl-PL" dirty="0"/>
              <a:t>m</a:t>
            </a:r>
            <a:r>
              <a:rPr lang="pl-PL" dirty="0" smtClean="0"/>
              <a:t>erytoryczna ocena publikacji niezbędnej do wszczęcia oraz rozprawy doktorskiej (w tym JSA),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e</a:t>
            </a:r>
            <a:r>
              <a:rPr lang="pl-PL" dirty="0" smtClean="0">
                <a:solidFill>
                  <a:schemeClr val="bg1"/>
                </a:solidFill>
              </a:rPr>
              <a:t>gzamin doktorski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p</a:t>
            </a:r>
            <a:r>
              <a:rPr lang="pl-PL" dirty="0" smtClean="0">
                <a:solidFill>
                  <a:schemeClr val="bg1"/>
                </a:solidFill>
              </a:rPr>
              <a:t>osiedzenie Rady Katedry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brona pracy doktorskiej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c</a:t>
            </a:r>
            <a:r>
              <a:rPr lang="pl-PL" dirty="0" smtClean="0">
                <a:solidFill>
                  <a:schemeClr val="bg1"/>
                </a:solidFill>
              </a:rPr>
              <a:t>ertyfikat B2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świadczenia promotora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(5)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W</a:t>
            </a:r>
            <a:r>
              <a:rPr lang="pl-PL" dirty="0" smtClean="0"/>
              <a:t>eryfikacja efektów uczenia się dla </a:t>
            </a:r>
            <a:r>
              <a:rPr lang="pl-PL" b="1" dirty="0" smtClean="0"/>
              <a:t>kwalifikacji na poziomie 8 PRK </a:t>
            </a:r>
            <a:r>
              <a:rPr lang="pl-PL" dirty="0" smtClean="0"/>
              <a:t>(wiedza, kompetencje, umiejętności)</a:t>
            </a:r>
          </a:p>
          <a:p>
            <a:pPr lvl="1"/>
            <a:r>
              <a:rPr lang="pl-PL" dirty="0"/>
              <a:t>m</a:t>
            </a:r>
            <a:r>
              <a:rPr lang="pl-PL" dirty="0" smtClean="0"/>
              <a:t>erytoryczna ocena publikacji niezbędnej do wszczęcia oraz rozprawy doktorskiej (w tym JSA),</a:t>
            </a:r>
          </a:p>
          <a:p>
            <a:pPr lvl="1"/>
            <a:r>
              <a:rPr lang="pl-PL" dirty="0"/>
              <a:t>e</a:t>
            </a:r>
            <a:r>
              <a:rPr lang="pl-PL" dirty="0" smtClean="0"/>
              <a:t>gzamin doktorski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p</a:t>
            </a:r>
            <a:r>
              <a:rPr lang="pl-PL" dirty="0" smtClean="0">
                <a:solidFill>
                  <a:schemeClr val="bg1"/>
                </a:solidFill>
              </a:rPr>
              <a:t>osiedzenie Rady Katedry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brona pracy doktorskiej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c</a:t>
            </a:r>
            <a:r>
              <a:rPr lang="pl-PL" dirty="0" smtClean="0">
                <a:solidFill>
                  <a:schemeClr val="bg1"/>
                </a:solidFill>
              </a:rPr>
              <a:t>ertyfikat B2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świadczenia promotora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(5)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W</a:t>
            </a:r>
            <a:r>
              <a:rPr lang="pl-PL" dirty="0" smtClean="0"/>
              <a:t>eryfikacja efektów uczenia się dla </a:t>
            </a:r>
            <a:r>
              <a:rPr lang="pl-PL" b="1" dirty="0" smtClean="0"/>
              <a:t>kwalifikacji na poziomie 8 PRK </a:t>
            </a:r>
            <a:r>
              <a:rPr lang="pl-PL" dirty="0" smtClean="0"/>
              <a:t>(wiedza, kompetencje, umiejętności)</a:t>
            </a:r>
          </a:p>
          <a:p>
            <a:pPr lvl="1"/>
            <a:r>
              <a:rPr lang="pl-PL" dirty="0"/>
              <a:t>m</a:t>
            </a:r>
            <a:r>
              <a:rPr lang="pl-PL" dirty="0" smtClean="0"/>
              <a:t>erytoryczna ocena publikacji niezbędnej do wszczęcia oraz rozprawy doktorskiej (w tym JSA),</a:t>
            </a:r>
          </a:p>
          <a:p>
            <a:pPr lvl="1"/>
            <a:r>
              <a:rPr lang="pl-PL" dirty="0"/>
              <a:t>e</a:t>
            </a:r>
            <a:r>
              <a:rPr lang="pl-PL" dirty="0" smtClean="0"/>
              <a:t>gzamin doktorski</a:t>
            </a:r>
          </a:p>
          <a:p>
            <a:pPr lvl="1"/>
            <a:r>
              <a:rPr lang="pl-PL" dirty="0"/>
              <a:t>p</a:t>
            </a:r>
            <a:r>
              <a:rPr lang="pl-PL" dirty="0" smtClean="0"/>
              <a:t>osiedzenie Rady Katedry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brona pracy doktorskiej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c</a:t>
            </a:r>
            <a:r>
              <a:rPr lang="pl-PL" dirty="0" smtClean="0">
                <a:solidFill>
                  <a:schemeClr val="bg1"/>
                </a:solidFill>
              </a:rPr>
              <a:t>ertyfikat B2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świadczenia promotora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(5)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W</a:t>
            </a:r>
            <a:r>
              <a:rPr lang="pl-PL" dirty="0" smtClean="0"/>
              <a:t>eryfikacja efektów uczenia się dla </a:t>
            </a:r>
            <a:r>
              <a:rPr lang="pl-PL" b="1" dirty="0" smtClean="0"/>
              <a:t>kwalifikacji na poziomie 8 PRK </a:t>
            </a:r>
            <a:r>
              <a:rPr lang="pl-PL" dirty="0" smtClean="0"/>
              <a:t>(wiedza, kompetencje, umiejętności)</a:t>
            </a:r>
          </a:p>
          <a:p>
            <a:pPr lvl="1"/>
            <a:r>
              <a:rPr lang="pl-PL" dirty="0"/>
              <a:t>m</a:t>
            </a:r>
            <a:r>
              <a:rPr lang="pl-PL" dirty="0" smtClean="0"/>
              <a:t>erytoryczna ocena publikacji niezbędnej do wszczęcia oraz rozprawy doktorskiej (w tym JSA),</a:t>
            </a:r>
          </a:p>
          <a:p>
            <a:pPr lvl="1"/>
            <a:r>
              <a:rPr lang="pl-PL" dirty="0"/>
              <a:t>e</a:t>
            </a:r>
            <a:r>
              <a:rPr lang="pl-PL" dirty="0" smtClean="0"/>
              <a:t>gzamin doktorski</a:t>
            </a:r>
          </a:p>
          <a:p>
            <a:pPr lvl="1"/>
            <a:r>
              <a:rPr lang="pl-PL" dirty="0"/>
              <a:t>p</a:t>
            </a:r>
            <a:r>
              <a:rPr lang="pl-PL" dirty="0" smtClean="0"/>
              <a:t>osiedzenie Rady Katedry</a:t>
            </a:r>
          </a:p>
          <a:p>
            <a:pPr lvl="1"/>
            <a:r>
              <a:rPr lang="pl-PL" dirty="0"/>
              <a:t>o</a:t>
            </a:r>
            <a:r>
              <a:rPr lang="pl-PL" dirty="0" smtClean="0"/>
              <a:t>brona pracy doktorskiej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c</a:t>
            </a:r>
            <a:r>
              <a:rPr lang="pl-PL" dirty="0" smtClean="0">
                <a:solidFill>
                  <a:schemeClr val="bg1"/>
                </a:solidFill>
              </a:rPr>
              <a:t>ertyfikat B2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świadczenia promotora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(5)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W</a:t>
            </a:r>
            <a:r>
              <a:rPr lang="pl-PL" dirty="0" smtClean="0"/>
              <a:t>eryfikacja efektów uczenia się dla </a:t>
            </a:r>
            <a:r>
              <a:rPr lang="pl-PL" b="1" dirty="0" smtClean="0"/>
              <a:t>kwalifikacji na poziomie 8 PRK </a:t>
            </a:r>
            <a:r>
              <a:rPr lang="pl-PL" dirty="0" smtClean="0"/>
              <a:t>(wiedza, kompetencje, umiejętności)</a:t>
            </a:r>
          </a:p>
          <a:p>
            <a:pPr lvl="1"/>
            <a:r>
              <a:rPr lang="pl-PL" dirty="0"/>
              <a:t>m</a:t>
            </a:r>
            <a:r>
              <a:rPr lang="pl-PL" dirty="0" smtClean="0"/>
              <a:t>erytoryczna ocena publikacji niezbędnej do wszczęcia oraz rozprawy doktorskiej (w tym JSA),</a:t>
            </a:r>
          </a:p>
          <a:p>
            <a:pPr lvl="1"/>
            <a:r>
              <a:rPr lang="pl-PL" dirty="0"/>
              <a:t>e</a:t>
            </a:r>
            <a:r>
              <a:rPr lang="pl-PL" dirty="0" smtClean="0"/>
              <a:t>gzamin doktorski</a:t>
            </a:r>
          </a:p>
          <a:p>
            <a:pPr lvl="1"/>
            <a:r>
              <a:rPr lang="pl-PL" dirty="0"/>
              <a:t>p</a:t>
            </a:r>
            <a:r>
              <a:rPr lang="pl-PL" dirty="0" smtClean="0"/>
              <a:t>osiedzenie Rady Katedry</a:t>
            </a:r>
          </a:p>
          <a:p>
            <a:pPr lvl="1"/>
            <a:r>
              <a:rPr lang="pl-PL" dirty="0"/>
              <a:t>o</a:t>
            </a:r>
            <a:r>
              <a:rPr lang="pl-PL" dirty="0" smtClean="0"/>
              <a:t>brona pracy doktorskiej</a:t>
            </a:r>
          </a:p>
          <a:p>
            <a:pPr lvl="1"/>
            <a:r>
              <a:rPr lang="pl-PL" dirty="0"/>
              <a:t>c</a:t>
            </a:r>
            <a:r>
              <a:rPr lang="pl-PL" dirty="0" smtClean="0"/>
              <a:t>ertyfikat B2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świadczenia promotora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(5)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W</a:t>
            </a:r>
            <a:r>
              <a:rPr lang="pl-PL" dirty="0" smtClean="0"/>
              <a:t>eryfikacja efektów uczenia się dla </a:t>
            </a:r>
            <a:r>
              <a:rPr lang="pl-PL" b="1" dirty="0" smtClean="0"/>
              <a:t>kwalifikacji na poziomie 8 PRK </a:t>
            </a:r>
            <a:r>
              <a:rPr lang="pl-PL" dirty="0" smtClean="0"/>
              <a:t>(wiedza, kompetencje, umiejętności)</a:t>
            </a:r>
          </a:p>
          <a:p>
            <a:pPr lvl="1"/>
            <a:r>
              <a:rPr lang="pl-PL" dirty="0"/>
              <a:t>m</a:t>
            </a:r>
            <a:r>
              <a:rPr lang="pl-PL" dirty="0" smtClean="0"/>
              <a:t>erytoryczna ocena publikacji niezbędnej do wszczęcia oraz rozprawy doktorskiej (w tym JSA),</a:t>
            </a:r>
          </a:p>
          <a:p>
            <a:pPr lvl="1"/>
            <a:r>
              <a:rPr lang="pl-PL" dirty="0"/>
              <a:t>e</a:t>
            </a:r>
            <a:r>
              <a:rPr lang="pl-PL" dirty="0" smtClean="0"/>
              <a:t>gzamin doktorski</a:t>
            </a:r>
          </a:p>
          <a:p>
            <a:pPr lvl="1"/>
            <a:r>
              <a:rPr lang="pl-PL" dirty="0"/>
              <a:t>p</a:t>
            </a:r>
            <a:r>
              <a:rPr lang="pl-PL" dirty="0" smtClean="0"/>
              <a:t>osiedzenie Rady Katedry</a:t>
            </a:r>
          </a:p>
          <a:p>
            <a:pPr lvl="1"/>
            <a:r>
              <a:rPr lang="pl-PL" dirty="0"/>
              <a:t>o</a:t>
            </a:r>
            <a:r>
              <a:rPr lang="pl-PL" dirty="0" smtClean="0"/>
              <a:t>brona pracy doktorskiej</a:t>
            </a:r>
          </a:p>
          <a:p>
            <a:pPr lvl="1"/>
            <a:r>
              <a:rPr lang="pl-PL" dirty="0"/>
              <a:t>c</a:t>
            </a:r>
            <a:r>
              <a:rPr lang="pl-PL" dirty="0" smtClean="0"/>
              <a:t>ertyfikat B2</a:t>
            </a:r>
          </a:p>
          <a:p>
            <a:pPr lvl="1"/>
            <a:r>
              <a:rPr lang="pl-PL" dirty="0"/>
              <a:t>o</a:t>
            </a:r>
            <a:r>
              <a:rPr lang="pl-PL" dirty="0" smtClean="0"/>
              <a:t>świadczenia promotora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(6)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Minimalne wymogi cyklu publikacji – uchwała Senatu nr 203/2019 z dnia 27 listopada 2019 r. (będzie obowiązywała od 1 lipca 2020 r.) </a:t>
            </a:r>
          </a:p>
          <a:p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soba </a:t>
            </a:r>
            <a:r>
              <a:rPr lang="pl-PL" dirty="0">
                <a:solidFill>
                  <a:schemeClr val="bg1"/>
                </a:solidFill>
              </a:rPr>
              <a:t>ubiegająca się o nadanie stopnia naukowego doktora jest </a:t>
            </a:r>
            <a:r>
              <a:rPr lang="pl-PL" b="1" dirty="0">
                <a:solidFill>
                  <a:schemeClr val="bg1"/>
                </a:solidFill>
              </a:rPr>
              <a:t>pierwszym autorem </a:t>
            </a:r>
            <a:r>
              <a:rPr lang="pl-PL" dirty="0">
                <a:solidFill>
                  <a:schemeClr val="bg1"/>
                </a:solidFill>
              </a:rPr>
              <a:t>przynajmniej w </a:t>
            </a:r>
            <a:r>
              <a:rPr lang="pl-PL" u="sng" dirty="0">
                <a:solidFill>
                  <a:schemeClr val="bg1"/>
                </a:solidFill>
              </a:rPr>
              <a:t>3 publikacjach</a:t>
            </a:r>
            <a:r>
              <a:rPr lang="pl-PL" dirty="0">
                <a:solidFill>
                  <a:schemeClr val="bg1"/>
                </a:solidFill>
              </a:rPr>
              <a:t>, z których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3 </a:t>
            </a:r>
            <a:r>
              <a:rPr lang="pl-PL" dirty="0">
                <a:solidFill>
                  <a:schemeClr val="bg1"/>
                </a:solidFill>
              </a:rPr>
              <a:t>publikacje są za 20/40 pkt. MNiSW każda (w tym dwie publikacje oryginalne) </a:t>
            </a:r>
            <a:r>
              <a:rPr lang="pl-PL" u="sng" dirty="0">
                <a:solidFill>
                  <a:schemeClr val="bg1"/>
                </a:solidFill>
              </a:rPr>
              <a:t>lub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>
                <a:solidFill>
                  <a:schemeClr val="bg1"/>
                </a:solidFill>
              </a:rPr>
              <a:t>2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>
                <a:solidFill>
                  <a:schemeClr val="bg1"/>
                </a:solidFill>
              </a:rPr>
              <a:t>publikacje są za 25/70 pkt. MNiSW każda (w tym jedna publikacja oryginalna) </a:t>
            </a:r>
            <a:r>
              <a:rPr lang="pl-PL" u="sng" dirty="0">
                <a:solidFill>
                  <a:schemeClr val="bg1"/>
                </a:solidFill>
              </a:rPr>
              <a:t>lub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>
                <a:solidFill>
                  <a:schemeClr val="bg1"/>
                </a:solidFill>
              </a:rPr>
              <a:t>1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>
                <a:solidFill>
                  <a:schemeClr val="bg1"/>
                </a:solidFill>
              </a:rPr>
              <a:t>publikacja oryginalna ma 30/100 pkt. MNiSW.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Uchwała Senatu UMP nr </a:t>
            </a:r>
            <a:r>
              <a:rPr lang="pl-PL" b="1" dirty="0" smtClean="0">
                <a:solidFill>
                  <a:schemeClr val="bg1"/>
                </a:solidFill>
              </a:rPr>
              <a:t>127/2019</a:t>
            </a:r>
            <a:r>
              <a:rPr lang="pl-PL" dirty="0" smtClean="0">
                <a:solidFill>
                  <a:schemeClr val="bg1"/>
                </a:solidFill>
              </a:rPr>
              <a:t> z dnia 25 września 2019 r.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ybór promotora (Dyrektor Szkoły Doktorskiej lub </a:t>
            </a:r>
            <a:r>
              <a:rPr lang="pl-PL" dirty="0">
                <a:solidFill>
                  <a:schemeClr val="bg1"/>
                </a:solidFill>
              </a:rPr>
              <a:t>R</a:t>
            </a:r>
            <a:r>
              <a:rPr lang="pl-PL" dirty="0" smtClean="0">
                <a:solidFill>
                  <a:schemeClr val="bg1"/>
                </a:solidFill>
              </a:rPr>
              <a:t>ada Wydziału)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szczęcie postępowania (Rada Wydziału) 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ybór 7-osobowej komisji doktorskiej (Senat)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ybór 3 recenzentów (Rada Wydziału)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n</a:t>
            </a:r>
            <a:r>
              <a:rPr lang="pl-PL" dirty="0" smtClean="0">
                <a:solidFill>
                  <a:schemeClr val="bg1"/>
                </a:solidFill>
              </a:rPr>
              <a:t>adanie stopnia (Senat)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(6)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Minimalne wymogi cyklu publikacji – uchwała Senatu nr </a:t>
            </a:r>
            <a:r>
              <a:rPr lang="pl-PL" b="1" dirty="0" smtClean="0"/>
              <a:t>203/2019 </a:t>
            </a:r>
            <a:r>
              <a:rPr lang="pl-PL" dirty="0" smtClean="0"/>
              <a:t>z dnia 27 listopada 2019 r. (będzie obowiązywała od 1 lipca 2020 r.) </a:t>
            </a:r>
          </a:p>
          <a:p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soba </a:t>
            </a:r>
            <a:r>
              <a:rPr lang="pl-PL" dirty="0">
                <a:solidFill>
                  <a:schemeClr val="bg1"/>
                </a:solidFill>
              </a:rPr>
              <a:t>ubiegająca się o nadanie stopnia naukowego doktora jest </a:t>
            </a:r>
            <a:r>
              <a:rPr lang="pl-PL" b="1" dirty="0">
                <a:solidFill>
                  <a:schemeClr val="bg1"/>
                </a:solidFill>
              </a:rPr>
              <a:t>pierwszym autorem </a:t>
            </a:r>
            <a:r>
              <a:rPr lang="pl-PL" dirty="0">
                <a:solidFill>
                  <a:schemeClr val="bg1"/>
                </a:solidFill>
              </a:rPr>
              <a:t>przynajmniej w </a:t>
            </a:r>
            <a:r>
              <a:rPr lang="pl-PL" u="sng" dirty="0">
                <a:solidFill>
                  <a:schemeClr val="bg1"/>
                </a:solidFill>
              </a:rPr>
              <a:t>3 publikacjach</a:t>
            </a:r>
            <a:r>
              <a:rPr lang="pl-PL" dirty="0">
                <a:solidFill>
                  <a:schemeClr val="bg1"/>
                </a:solidFill>
              </a:rPr>
              <a:t>, z których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3 </a:t>
            </a:r>
            <a:r>
              <a:rPr lang="pl-PL" dirty="0">
                <a:solidFill>
                  <a:schemeClr val="bg1"/>
                </a:solidFill>
              </a:rPr>
              <a:t>publikacje są za 20/40 pkt. MNiSW każda (w tym dwie publikacje oryginalne) </a:t>
            </a:r>
            <a:r>
              <a:rPr lang="pl-PL" u="sng" dirty="0">
                <a:solidFill>
                  <a:schemeClr val="bg1"/>
                </a:solidFill>
              </a:rPr>
              <a:t>lub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>
                <a:solidFill>
                  <a:schemeClr val="bg1"/>
                </a:solidFill>
              </a:rPr>
              <a:t>2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>
                <a:solidFill>
                  <a:schemeClr val="bg1"/>
                </a:solidFill>
              </a:rPr>
              <a:t>publikacje są za 25/70 pkt. MNiSW każda (w tym jedna publikacja oryginalna) </a:t>
            </a:r>
            <a:r>
              <a:rPr lang="pl-PL" u="sng" dirty="0">
                <a:solidFill>
                  <a:schemeClr val="bg1"/>
                </a:solidFill>
              </a:rPr>
              <a:t>lub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>
                <a:solidFill>
                  <a:schemeClr val="bg1"/>
                </a:solidFill>
              </a:rPr>
              <a:t>1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>
                <a:solidFill>
                  <a:schemeClr val="bg1"/>
                </a:solidFill>
              </a:rPr>
              <a:t>publikacja oryginalna ma 30/100 pkt. MNiSW.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(6)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Minimalne wymogi cyklu publikacji – uchwała Senatu nr </a:t>
            </a:r>
            <a:r>
              <a:rPr lang="pl-PL" b="1" dirty="0" smtClean="0"/>
              <a:t>203/2019</a:t>
            </a:r>
            <a:r>
              <a:rPr lang="pl-PL" dirty="0" smtClean="0"/>
              <a:t> z dnia 27 listopada 2019 r. (będzie obowiązywała od 1 lipca 2020 r.) </a:t>
            </a:r>
          </a:p>
          <a:p>
            <a:r>
              <a:rPr lang="pl-PL" dirty="0"/>
              <a:t>O</a:t>
            </a:r>
            <a:r>
              <a:rPr lang="pl-PL" dirty="0" smtClean="0"/>
              <a:t>soba </a:t>
            </a:r>
            <a:r>
              <a:rPr lang="pl-PL" dirty="0"/>
              <a:t>ubiegająca się o nadanie stopnia naukowego doktora jest </a:t>
            </a:r>
            <a:r>
              <a:rPr lang="pl-PL" b="1" dirty="0"/>
              <a:t>pierwszym autorem </a:t>
            </a:r>
            <a:r>
              <a:rPr lang="pl-PL" dirty="0"/>
              <a:t>przynajmniej w </a:t>
            </a:r>
            <a:r>
              <a:rPr lang="pl-PL" u="sng" dirty="0"/>
              <a:t>3 publikacjach</a:t>
            </a:r>
            <a:r>
              <a:rPr lang="pl-PL" dirty="0"/>
              <a:t>, z których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3 </a:t>
            </a:r>
            <a:r>
              <a:rPr lang="pl-PL" dirty="0">
                <a:solidFill>
                  <a:schemeClr val="bg1"/>
                </a:solidFill>
              </a:rPr>
              <a:t>publikacje są za 20/40 pkt. MNiSW każda (w tym dwie publikacje oryginalne) </a:t>
            </a:r>
            <a:r>
              <a:rPr lang="pl-PL" u="sng" dirty="0">
                <a:solidFill>
                  <a:schemeClr val="bg1"/>
                </a:solidFill>
              </a:rPr>
              <a:t>lub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>
                <a:solidFill>
                  <a:schemeClr val="bg1"/>
                </a:solidFill>
              </a:rPr>
              <a:t>2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>
                <a:solidFill>
                  <a:schemeClr val="bg1"/>
                </a:solidFill>
              </a:rPr>
              <a:t>publikacje są za 25/70 pkt. MNiSW każda (w tym jedna publikacja oryginalna) </a:t>
            </a:r>
            <a:r>
              <a:rPr lang="pl-PL" u="sng" dirty="0">
                <a:solidFill>
                  <a:schemeClr val="bg1"/>
                </a:solidFill>
              </a:rPr>
              <a:t>lub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>
                <a:solidFill>
                  <a:schemeClr val="bg1"/>
                </a:solidFill>
              </a:rPr>
              <a:t>1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>
                <a:solidFill>
                  <a:schemeClr val="bg1"/>
                </a:solidFill>
              </a:rPr>
              <a:t>publikacja oryginalna ma 30/100 pkt. MNiSW.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(6)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Minimalne wymogi cyklu publikacji – uchwała Senatu nr </a:t>
            </a:r>
            <a:r>
              <a:rPr lang="pl-PL" b="1" dirty="0" smtClean="0"/>
              <a:t>203/2019 </a:t>
            </a:r>
            <a:r>
              <a:rPr lang="pl-PL" dirty="0" smtClean="0"/>
              <a:t>z dnia 27 listopada 2019 r. (będzie obowiązywała od 1 lipca 2020 r.) </a:t>
            </a:r>
          </a:p>
          <a:p>
            <a:r>
              <a:rPr lang="pl-PL" dirty="0"/>
              <a:t>O</a:t>
            </a:r>
            <a:r>
              <a:rPr lang="pl-PL" dirty="0" smtClean="0"/>
              <a:t>soba </a:t>
            </a:r>
            <a:r>
              <a:rPr lang="pl-PL" dirty="0"/>
              <a:t>ubiegająca się o nadanie stopnia naukowego doktora jest </a:t>
            </a:r>
            <a:r>
              <a:rPr lang="pl-PL" b="1" dirty="0"/>
              <a:t>pierwszym autorem </a:t>
            </a:r>
            <a:r>
              <a:rPr lang="pl-PL" dirty="0"/>
              <a:t>przynajmniej w </a:t>
            </a:r>
            <a:r>
              <a:rPr lang="pl-PL" u="sng" dirty="0"/>
              <a:t>3 publikacjach</a:t>
            </a:r>
            <a:r>
              <a:rPr lang="pl-PL" dirty="0"/>
              <a:t>, z których</a:t>
            </a:r>
          </a:p>
          <a:p>
            <a:pPr lvl="1"/>
            <a:r>
              <a:rPr lang="pl-PL" dirty="0" smtClean="0"/>
              <a:t>3 </a:t>
            </a:r>
            <a:r>
              <a:rPr lang="pl-PL" dirty="0"/>
              <a:t>publikacje są za 20/40 pkt. MNiSW każda (w tym dwie publikacje oryginalne) </a:t>
            </a:r>
            <a:r>
              <a:rPr lang="pl-PL" u="sng" dirty="0"/>
              <a:t>lub</a:t>
            </a:r>
            <a:endParaRPr lang="pl-PL" dirty="0"/>
          </a:p>
          <a:p>
            <a:pPr lvl="1"/>
            <a:r>
              <a:rPr lang="pl-PL" dirty="0">
                <a:solidFill>
                  <a:schemeClr val="bg1"/>
                </a:solidFill>
              </a:rPr>
              <a:t>2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>
                <a:solidFill>
                  <a:schemeClr val="bg1"/>
                </a:solidFill>
              </a:rPr>
              <a:t>publikacje są za 25/70 pkt. MNiSW każda (w tym jedna publikacja oryginalna) </a:t>
            </a:r>
            <a:r>
              <a:rPr lang="pl-PL" u="sng" dirty="0">
                <a:solidFill>
                  <a:schemeClr val="bg1"/>
                </a:solidFill>
              </a:rPr>
              <a:t>lub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>
                <a:solidFill>
                  <a:schemeClr val="bg1"/>
                </a:solidFill>
              </a:rPr>
              <a:t>1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>
                <a:solidFill>
                  <a:schemeClr val="bg1"/>
                </a:solidFill>
              </a:rPr>
              <a:t>publikacja oryginalna ma 30/100 pkt. MNiSW.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(6)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Minimalne wymogi cyklu publikacji – uchwała Senatu nr </a:t>
            </a:r>
            <a:r>
              <a:rPr lang="pl-PL" b="1" dirty="0" smtClean="0"/>
              <a:t>203/2019</a:t>
            </a:r>
            <a:r>
              <a:rPr lang="pl-PL" dirty="0" smtClean="0"/>
              <a:t> z dnia 27 listopada 2019 r. (będzie obowiązywała od 1 lipca 2020 r.) </a:t>
            </a:r>
          </a:p>
          <a:p>
            <a:r>
              <a:rPr lang="pl-PL" dirty="0"/>
              <a:t>O</a:t>
            </a:r>
            <a:r>
              <a:rPr lang="pl-PL" dirty="0" smtClean="0"/>
              <a:t>soba </a:t>
            </a:r>
            <a:r>
              <a:rPr lang="pl-PL" dirty="0"/>
              <a:t>ubiegająca się o nadanie stopnia naukowego doktora jest </a:t>
            </a:r>
            <a:r>
              <a:rPr lang="pl-PL" b="1" dirty="0"/>
              <a:t>pierwszym autorem </a:t>
            </a:r>
            <a:r>
              <a:rPr lang="pl-PL" dirty="0"/>
              <a:t>przynajmniej w </a:t>
            </a:r>
            <a:r>
              <a:rPr lang="pl-PL" u="sng" dirty="0"/>
              <a:t>3 publikacjach</a:t>
            </a:r>
            <a:r>
              <a:rPr lang="pl-PL" dirty="0"/>
              <a:t>, z których</a:t>
            </a:r>
          </a:p>
          <a:p>
            <a:pPr lvl="1"/>
            <a:r>
              <a:rPr lang="pl-PL" dirty="0" smtClean="0"/>
              <a:t>3 </a:t>
            </a:r>
            <a:r>
              <a:rPr lang="pl-PL" dirty="0"/>
              <a:t>publikacje są za 20/40 pkt. MNiSW każda (w tym dwie publikacje oryginalne) </a:t>
            </a:r>
            <a:r>
              <a:rPr lang="pl-PL" u="sng" dirty="0"/>
              <a:t>lub</a:t>
            </a:r>
            <a:endParaRPr lang="pl-PL" dirty="0"/>
          </a:p>
          <a:p>
            <a:pPr lvl="1"/>
            <a:r>
              <a:rPr lang="pl-PL" dirty="0"/>
              <a:t>2</a:t>
            </a:r>
            <a:r>
              <a:rPr lang="pl-PL" dirty="0" smtClean="0"/>
              <a:t> </a:t>
            </a:r>
            <a:r>
              <a:rPr lang="pl-PL" dirty="0"/>
              <a:t>publikacje są za 25/70 pkt. MNiSW każda (w tym jedna publikacja oryginalna) </a:t>
            </a:r>
            <a:r>
              <a:rPr lang="pl-PL" u="sng" dirty="0"/>
              <a:t>lub</a:t>
            </a:r>
            <a:endParaRPr lang="pl-PL" dirty="0"/>
          </a:p>
          <a:p>
            <a:pPr lvl="1"/>
            <a:r>
              <a:rPr lang="pl-PL" dirty="0">
                <a:solidFill>
                  <a:schemeClr val="bg1"/>
                </a:solidFill>
              </a:rPr>
              <a:t>1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>
                <a:solidFill>
                  <a:schemeClr val="bg1"/>
                </a:solidFill>
              </a:rPr>
              <a:t>publikacja oryginalna ma 30/100 pkt. MNiSW.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(6)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Minimalne wymogi cyklu publikacji – uchwała Senatu nr </a:t>
            </a:r>
            <a:r>
              <a:rPr lang="pl-PL" b="1" dirty="0" smtClean="0"/>
              <a:t>203/2019 </a:t>
            </a:r>
            <a:r>
              <a:rPr lang="pl-PL" dirty="0" smtClean="0"/>
              <a:t>z dnia 27 listopada 2019 r. (będzie obowiązywała od 1 lipca 2020 r.) </a:t>
            </a:r>
          </a:p>
          <a:p>
            <a:r>
              <a:rPr lang="pl-PL" dirty="0"/>
              <a:t>O</a:t>
            </a:r>
            <a:r>
              <a:rPr lang="pl-PL" dirty="0" smtClean="0"/>
              <a:t>soba </a:t>
            </a:r>
            <a:r>
              <a:rPr lang="pl-PL" dirty="0"/>
              <a:t>ubiegająca się o nadanie stopnia naukowego doktora jest </a:t>
            </a:r>
            <a:r>
              <a:rPr lang="pl-PL" b="1" dirty="0"/>
              <a:t>pierwszym autorem </a:t>
            </a:r>
            <a:r>
              <a:rPr lang="pl-PL" dirty="0"/>
              <a:t>przynajmniej w </a:t>
            </a:r>
            <a:r>
              <a:rPr lang="pl-PL" u="sng" dirty="0"/>
              <a:t>3 publikacjach</a:t>
            </a:r>
            <a:r>
              <a:rPr lang="pl-PL" dirty="0"/>
              <a:t>, z których</a:t>
            </a:r>
          </a:p>
          <a:p>
            <a:pPr lvl="1"/>
            <a:r>
              <a:rPr lang="pl-PL" dirty="0" smtClean="0"/>
              <a:t>3 </a:t>
            </a:r>
            <a:r>
              <a:rPr lang="pl-PL" dirty="0"/>
              <a:t>publikacje są za 20/40 pkt. MNiSW każda (w tym dwie publikacje oryginalne) </a:t>
            </a:r>
            <a:r>
              <a:rPr lang="pl-PL" u="sng" dirty="0"/>
              <a:t>lub</a:t>
            </a:r>
            <a:endParaRPr lang="pl-PL" dirty="0"/>
          </a:p>
          <a:p>
            <a:pPr lvl="1"/>
            <a:r>
              <a:rPr lang="pl-PL" dirty="0"/>
              <a:t>2</a:t>
            </a:r>
            <a:r>
              <a:rPr lang="pl-PL" dirty="0" smtClean="0"/>
              <a:t> </a:t>
            </a:r>
            <a:r>
              <a:rPr lang="pl-PL" dirty="0"/>
              <a:t>publikacje są za 25/70 pkt. MNiSW każda (w tym jedna publikacja oryginalna) </a:t>
            </a:r>
            <a:r>
              <a:rPr lang="pl-PL" u="sng" dirty="0"/>
              <a:t>lub</a:t>
            </a:r>
            <a:endParaRPr lang="pl-PL" dirty="0"/>
          </a:p>
          <a:p>
            <a:pPr lvl="1"/>
            <a:r>
              <a:rPr lang="pl-PL" dirty="0"/>
              <a:t>1</a:t>
            </a:r>
            <a:r>
              <a:rPr lang="pl-PL" dirty="0" smtClean="0"/>
              <a:t> </a:t>
            </a:r>
            <a:r>
              <a:rPr lang="pl-PL" dirty="0"/>
              <a:t>publikacja oryginalna ma 30/100 pkt. MNiSW.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(1)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Postępowania habilitacyjne wszczęte na posiedzeniach rad wydziałów do 30 kwietnia 2019 r. są prowadzone na zasadach dotychczasowych, z tym, że stopień naukowy nadaje Senat.</a:t>
            </a:r>
          </a:p>
          <a:p>
            <a:r>
              <a:rPr lang="pl-PL" dirty="0" smtClean="0"/>
              <a:t>Postępowania wszczęte po 1 października 2019 r. reguluje Ustawa z dnia 20 lipca 2018 r. (Prawo o szkolnictwie wyższym i nauce) – </a:t>
            </a:r>
            <a:r>
              <a:rPr lang="pl-PL" b="1" dirty="0" smtClean="0"/>
              <a:t>art. 218 – 226</a:t>
            </a:r>
            <a:r>
              <a:rPr lang="pl-PL" dirty="0" smtClean="0"/>
              <a:t>, oraz Uchwała Senatu UMP nr </a:t>
            </a:r>
            <a:r>
              <a:rPr lang="pl-PL" b="1" dirty="0" smtClean="0"/>
              <a:t>126/2019</a:t>
            </a:r>
            <a:r>
              <a:rPr lang="pl-PL" dirty="0" smtClean="0"/>
              <a:t> z dnia 25 września 2019 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Postępowanie habilitacyjne wszczyna wysłanie dokumentów do RDN przez kandydata do habilitacji.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Rada Kolegium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uchwała w sprawie wyrażenia zgody na procedowanie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opinia w sprawie wyboru sekretarza, recenzenta i członka komisji habilitacyjnej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Senat – powołanie komisji habilitacyjnej</a:t>
            </a:r>
          </a:p>
          <a:p>
            <a:r>
              <a:rPr lang="pl-PL" dirty="0">
                <a:solidFill>
                  <a:schemeClr val="bg1"/>
                </a:solidFill>
              </a:rPr>
              <a:t>K</a:t>
            </a:r>
            <a:r>
              <a:rPr lang="pl-PL" dirty="0" smtClean="0">
                <a:solidFill>
                  <a:schemeClr val="bg1"/>
                </a:solidFill>
              </a:rPr>
              <a:t>omisja habilitacyjna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cena merytoryczna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e</a:t>
            </a:r>
            <a:r>
              <a:rPr lang="pl-PL" dirty="0" smtClean="0">
                <a:solidFill>
                  <a:schemeClr val="bg1"/>
                </a:solidFill>
              </a:rPr>
              <a:t>w. przeprowadzenie kolokwium habilitacyjnego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p</a:t>
            </a:r>
            <a:r>
              <a:rPr lang="pl-PL" dirty="0" smtClean="0">
                <a:solidFill>
                  <a:schemeClr val="bg1"/>
                </a:solidFill>
              </a:rPr>
              <a:t>odjęcie uchwały w sprawie nadania / odmowy nadania stopnia naukowego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Senat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n</a:t>
            </a:r>
            <a:r>
              <a:rPr lang="pl-PL" dirty="0" smtClean="0">
                <a:solidFill>
                  <a:schemeClr val="bg1"/>
                </a:solidFill>
              </a:rPr>
              <a:t>adanie stopnia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Postępowanie habilitacyjne wszczyna wysłanie dokumentów do RDN przez kandydata do habilitacji.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Rada Kolegium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uchwała w sprawie wyrażenia zgody na procedowanie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opinia w sprawie wyboru sekretarza, recenzenta i członka komisji habilitacyjnej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Senat – powołanie komisji habilitacyjnej</a:t>
            </a:r>
          </a:p>
          <a:p>
            <a:r>
              <a:rPr lang="pl-PL" dirty="0">
                <a:solidFill>
                  <a:schemeClr val="bg1"/>
                </a:solidFill>
              </a:rPr>
              <a:t>K</a:t>
            </a:r>
            <a:r>
              <a:rPr lang="pl-PL" dirty="0" smtClean="0">
                <a:solidFill>
                  <a:schemeClr val="bg1"/>
                </a:solidFill>
              </a:rPr>
              <a:t>omisja habilitacyjna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cena merytoryczna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e</a:t>
            </a:r>
            <a:r>
              <a:rPr lang="pl-PL" dirty="0" smtClean="0">
                <a:solidFill>
                  <a:schemeClr val="bg1"/>
                </a:solidFill>
              </a:rPr>
              <a:t>w. przeprowadzenie kolokwium habilitacyjnego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p</a:t>
            </a:r>
            <a:r>
              <a:rPr lang="pl-PL" dirty="0" smtClean="0">
                <a:solidFill>
                  <a:schemeClr val="bg1"/>
                </a:solidFill>
              </a:rPr>
              <a:t>odjęcie uchwały w sprawie nadania / odmowy nadania stopnia naukowego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Senat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n</a:t>
            </a:r>
            <a:r>
              <a:rPr lang="pl-PL" dirty="0" smtClean="0">
                <a:solidFill>
                  <a:schemeClr val="bg1"/>
                </a:solidFill>
              </a:rPr>
              <a:t>adanie stopnia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Postępowanie habilitacyjne wszczyna wysłanie dokumentów do RDN przez kandydata do habilitacji.</a:t>
            </a:r>
          </a:p>
          <a:p>
            <a:r>
              <a:rPr lang="pl-PL" dirty="0" smtClean="0"/>
              <a:t>Rada Kolegium</a:t>
            </a:r>
          </a:p>
          <a:p>
            <a:pPr lvl="1"/>
            <a:r>
              <a:rPr lang="pl-PL" dirty="0" smtClean="0"/>
              <a:t>uchwała w sprawie wyrażenia zgody na procedowanie</a:t>
            </a:r>
          </a:p>
          <a:p>
            <a:pPr lvl="1"/>
            <a:r>
              <a:rPr lang="pl-PL" dirty="0" smtClean="0"/>
              <a:t>opinia w sprawie wyboru sekretarza, recenzenta i członka komisji habilitacyjnej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Senat – powołanie komisji habilitacyjnej</a:t>
            </a:r>
          </a:p>
          <a:p>
            <a:r>
              <a:rPr lang="pl-PL" dirty="0">
                <a:solidFill>
                  <a:schemeClr val="bg1"/>
                </a:solidFill>
              </a:rPr>
              <a:t>K</a:t>
            </a:r>
            <a:r>
              <a:rPr lang="pl-PL" dirty="0" smtClean="0">
                <a:solidFill>
                  <a:schemeClr val="bg1"/>
                </a:solidFill>
              </a:rPr>
              <a:t>omisja habilitacyjna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cena merytoryczna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e</a:t>
            </a:r>
            <a:r>
              <a:rPr lang="pl-PL" dirty="0" smtClean="0">
                <a:solidFill>
                  <a:schemeClr val="bg1"/>
                </a:solidFill>
              </a:rPr>
              <a:t>w. przeprowadzenie kolokwium habilitacyjnego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p</a:t>
            </a:r>
            <a:r>
              <a:rPr lang="pl-PL" dirty="0" smtClean="0">
                <a:solidFill>
                  <a:schemeClr val="bg1"/>
                </a:solidFill>
              </a:rPr>
              <a:t>odjęcie uchwały w sprawie nadania / odmowy nadania stopnia naukowego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Senat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n</a:t>
            </a:r>
            <a:r>
              <a:rPr lang="pl-PL" dirty="0" smtClean="0">
                <a:solidFill>
                  <a:schemeClr val="bg1"/>
                </a:solidFill>
              </a:rPr>
              <a:t>adanie stopnia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Postępowanie habilitacyjne wszczyna wysłanie dokumentów do RDN przez kandydata do habilitacji.</a:t>
            </a:r>
          </a:p>
          <a:p>
            <a:r>
              <a:rPr lang="pl-PL" dirty="0" smtClean="0"/>
              <a:t>Rada Kolegium</a:t>
            </a:r>
          </a:p>
          <a:p>
            <a:pPr lvl="1"/>
            <a:r>
              <a:rPr lang="pl-PL" dirty="0" smtClean="0"/>
              <a:t>uchwała w sprawie wyrażenia zgody na procedowanie</a:t>
            </a:r>
          </a:p>
          <a:p>
            <a:pPr lvl="1"/>
            <a:r>
              <a:rPr lang="pl-PL" dirty="0" smtClean="0"/>
              <a:t>opinia w sprawie wyboru sekretarza, recenzenta i członka komisji habilitacyjnej</a:t>
            </a:r>
          </a:p>
          <a:p>
            <a:r>
              <a:rPr lang="pl-PL" dirty="0" smtClean="0"/>
              <a:t>Senat – powołanie komisji habilitacyjnej</a:t>
            </a:r>
          </a:p>
          <a:p>
            <a:r>
              <a:rPr lang="pl-PL" dirty="0">
                <a:solidFill>
                  <a:schemeClr val="bg1"/>
                </a:solidFill>
              </a:rPr>
              <a:t>K</a:t>
            </a:r>
            <a:r>
              <a:rPr lang="pl-PL" dirty="0" smtClean="0">
                <a:solidFill>
                  <a:schemeClr val="bg1"/>
                </a:solidFill>
              </a:rPr>
              <a:t>omisja habilitacyjna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cena merytoryczna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e</a:t>
            </a:r>
            <a:r>
              <a:rPr lang="pl-PL" dirty="0" smtClean="0">
                <a:solidFill>
                  <a:schemeClr val="bg1"/>
                </a:solidFill>
              </a:rPr>
              <a:t>w. przeprowadzenie kolokwium habilitacyjnego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p</a:t>
            </a:r>
            <a:r>
              <a:rPr lang="pl-PL" dirty="0" smtClean="0">
                <a:solidFill>
                  <a:schemeClr val="bg1"/>
                </a:solidFill>
              </a:rPr>
              <a:t>odjęcie uchwały w sprawie nadania / odmowy nadania stopnia naukowego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Senat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n</a:t>
            </a:r>
            <a:r>
              <a:rPr lang="pl-PL" dirty="0" smtClean="0">
                <a:solidFill>
                  <a:schemeClr val="bg1"/>
                </a:solidFill>
              </a:rPr>
              <a:t>adanie stopnia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Uchwała Senatu UMP nr </a:t>
            </a:r>
            <a:r>
              <a:rPr lang="pl-PL" b="1" dirty="0" smtClean="0"/>
              <a:t>127/2019</a:t>
            </a:r>
            <a:r>
              <a:rPr lang="pl-PL" dirty="0" smtClean="0"/>
              <a:t> z dnia 25 września 2019 r.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ybór promotora (Dyrektor Szkoły Doktorskiej lub </a:t>
            </a:r>
            <a:r>
              <a:rPr lang="pl-PL" dirty="0">
                <a:solidFill>
                  <a:schemeClr val="bg1"/>
                </a:solidFill>
              </a:rPr>
              <a:t>R</a:t>
            </a:r>
            <a:r>
              <a:rPr lang="pl-PL" dirty="0" smtClean="0">
                <a:solidFill>
                  <a:schemeClr val="bg1"/>
                </a:solidFill>
              </a:rPr>
              <a:t>ada Wydziału)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szczęcie postępowania (Rada Wydziału) 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ybór 7-osobowej komisji doktorskiej (Senat)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ybór 3 recenzentów (Rada Wydziału)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n</a:t>
            </a:r>
            <a:r>
              <a:rPr lang="pl-PL" dirty="0" smtClean="0">
                <a:solidFill>
                  <a:schemeClr val="bg1"/>
                </a:solidFill>
              </a:rPr>
              <a:t>adanie stopnia (Senat)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Postępowanie habilitacyjne wszczyna wysłanie dokumentów do RDN przez kandydata do habilitacji.</a:t>
            </a:r>
          </a:p>
          <a:p>
            <a:r>
              <a:rPr lang="pl-PL" dirty="0" smtClean="0"/>
              <a:t>Rada Kolegium</a:t>
            </a:r>
          </a:p>
          <a:p>
            <a:pPr lvl="1"/>
            <a:r>
              <a:rPr lang="pl-PL" dirty="0" smtClean="0"/>
              <a:t>uchwała w sprawie wyrażenia zgody na procedowanie</a:t>
            </a:r>
          </a:p>
          <a:p>
            <a:pPr lvl="1"/>
            <a:r>
              <a:rPr lang="pl-PL" dirty="0" smtClean="0"/>
              <a:t>opinia w sprawie wyboru sekretarza, recenzenta i członka komisji habilitacyjnej</a:t>
            </a:r>
          </a:p>
          <a:p>
            <a:r>
              <a:rPr lang="pl-PL" dirty="0" smtClean="0"/>
              <a:t>Senat – powołanie komisji habilitacyjnej</a:t>
            </a:r>
          </a:p>
          <a:p>
            <a:r>
              <a:rPr lang="pl-PL" dirty="0"/>
              <a:t>K</a:t>
            </a:r>
            <a:r>
              <a:rPr lang="pl-PL" dirty="0" smtClean="0"/>
              <a:t>omisja habilitacyjna</a:t>
            </a:r>
          </a:p>
          <a:p>
            <a:pPr lvl="1"/>
            <a:r>
              <a:rPr lang="pl-PL" dirty="0"/>
              <a:t>o</a:t>
            </a:r>
            <a:r>
              <a:rPr lang="pl-PL" dirty="0" smtClean="0"/>
              <a:t>cena merytoryczna</a:t>
            </a:r>
          </a:p>
          <a:p>
            <a:pPr lvl="1"/>
            <a:r>
              <a:rPr lang="pl-PL" dirty="0"/>
              <a:t>e</a:t>
            </a:r>
            <a:r>
              <a:rPr lang="pl-PL" dirty="0" smtClean="0"/>
              <a:t>w. przeprowadzenie kolokwium habilitacyjnego</a:t>
            </a:r>
          </a:p>
          <a:p>
            <a:pPr lvl="1"/>
            <a:r>
              <a:rPr lang="pl-PL" dirty="0"/>
              <a:t>p</a:t>
            </a:r>
            <a:r>
              <a:rPr lang="pl-PL" dirty="0" smtClean="0"/>
              <a:t>odjęcie uchwały w sprawie nadania / odmowy nadania stopnia naukowego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Senat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n</a:t>
            </a:r>
            <a:r>
              <a:rPr lang="pl-PL" dirty="0" smtClean="0">
                <a:solidFill>
                  <a:schemeClr val="bg1"/>
                </a:solidFill>
              </a:rPr>
              <a:t>adanie stopnia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Postępowanie habilitacyjne wszczyna wysłanie dokumentów do RDN przez kandydata do habilitacji.</a:t>
            </a:r>
          </a:p>
          <a:p>
            <a:r>
              <a:rPr lang="pl-PL" dirty="0" smtClean="0"/>
              <a:t>Rada Kolegium</a:t>
            </a:r>
          </a:p>
          <a:p>
            <a:pPr lvl="1"/>
            <a:r>
              <a:rPr lang="pl-PL" dirty="0" smtClean="0"/>
              <a:t>uchwała w sprawie wyrażenia zgody na procedowanie</a:t>
            </a:r>
          </a:p>
          <a:p>
            <a:pPr lvl="1"/>
            <a:r>
              <a:rPr lang="pl-PL" dirty="0" smtClean="0"/>
              <a:t>opinia w sprawie wyboru sekretarza, recenzenta i członka komisji habilitacyjnej</a:t>
            </a:r>
          </a:p>
          <a:p>
            <a:r>
              <a:rPr lang="pl-PL" dirty="0" smtClean="0"/>
              <a:t>Senat – powołanie komisji habilitacyjnej</a:t>
            </a:r>
          </a:p>
          <a:p>
            <a:r>
              <a:rPr lang="pl-PL" dirty="0"/>
              <a:t>K</a:t>
            </a:r>
            <a:r>
              <a:rPr lang="pl-PL" dirty="0" smtClean="0"/>
              <a:t>omisja habilitacyjna</a:t>
            </a:r>
          </a:p>
          <a:p>
            <a:pPr lvl="1"/>
            <a:r>
              <a:rPr lang="pl-PL" dirty="0"/>
              <a:t>o</a:t>
            </a:r>
            <a:r>
              <a:rPr lang="pl-PL" dirty="0" smtClean="0"/>
              <a:t>cena merytoryczna</a:t>
            </a:r>
          </a:p>
          <a:p>
            <a:pPr lvl="1"/>
            <a:r>
              <a:rPr lang="pl-PL" dirty="0"/>
              <a:t>e</a:t>
            </a:r>
            <a:r>
              <a:rPr lang="pl-PL" dirty="0" smtClean="0"/>
              <a:t>w. przeprowadzenie kolokwium habilitacyjnego</a:t>
            </a:r>
          </a:p>
          <a:p>
            <a:pPr lvl="1"/>
            <a:r>
              <a:rPr lang="pl-PL" dirty="0"/>
              <a:t>p</a:t>
            </a:r>
            <a:r>
              <a:rPr lang="pl-PL" dirty="0" smtClean="0"/>
              <a:t>odjęcie uchwały w sprawie nadania / odmowy nadania stopnia naukowego</a:t>
            </a:r>
          </a:p>
          <a:p>
            <a:r>
              <a:rPr lang="pl-PL" dirty="0" smtClean="0"/>
              <a:t>Senat</a:t>
            </a:r>
          </a:p>
          <a:p>
            <a:pPr lvl="1"/>
            <a:r>
              <a:rPr lang="pl-PL" dirty="0"/>
              <a:t>n</a:t>
            </a:r>
            <a:r>
              <a:rPr lang="pl-PL" dirty="0" smtClean="0"/>
              <a:t>adanie stopnia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Minimalne wymogi cyklu publikacji – uchwała Senatu nr 202/2019 z dnia 27 listopada 2019 r. (będzie obowiązywała od 1 lipca 2020 r.) </a:t>
            </a:r>
          </a:p>
          <a:p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soba </a:t>
            </a:r>
            <a:r>
              <a:rPr lang="pl-PL" dirty="0">
                <a:solidFill>
                  <a:schemeClr val="bg1"/>
                </a:solidFill>
              </a:rPr>
              <a:t>ubiegająca się o nadanie stopnia naukowego doktora jest </a:t>
            </a:r>
            <a:r>
              <a:rPr lang="pl-PL" b="1" dirty="0">
                <a:solidFill>
                  <a:schemeClr val="bg1"/>
                </a:solidFill>
              </a:rPr>
              <a:t>pierwszym autorem </a:t>
            </a:r>
            <a:r>
              <a:rPr lang="pl-PL" dirty="0">
                <a:solidFill>
                  <a:schemeClr val="bg1"/>
                </a:solidFill>
              </a:rPr>
              <a:t>przynajmniej w </a:t>
            </a:r>
            <a:r>
              <a:rPr lang="pl-PL" u="sng" dirty="0">
                <a:solidFill>
                  <a:schemeClr val="bg1"/>
                </a:solidFill>
              </a:rPr>
              <a:t>3 publikacjach</a:t>
            </a:r>
            <a:r>
              <a:rPr lang="pl-PL" dirty="0">
                <a:solidFill>
                  <a:schemeClr val="bg1"/>
                </a:solidFill>
              </a:rPr>
              <a:t>, z których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</a:t>
            </a:r>
            <a:r>
              <a:rPr lang="pl-PL" dirty="0">
                <a:solidFill>
                  <a:schemeClr val="bg1"/>
                </a:solidFill>
              </a:rPr>
              <a:t>3 prace z punktacją 25/70 pkt., 25/70 pkt. i 30/100 pkt. </a:t>
            </a:r>
            <a:r>
              <a:rPr lang="pl-PL" u="sng" dirty="0">
                <a:solidFill>
                  <a:schemeClr val="bg1"/>
                </a:solidFill>
              </a:rPr>
              <a:t>l</a:t>
            </a:r>
            <a:r>
              <a:rPr lang="pl-PL" u="sng" dirty="0" smtClean="0">
                <a:solidFill>
                  <a:schemeClr val="bg1"/>
                </a:solidFill>
              </a:rPr>
              <a:t>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3 prace z punktacją 20/40 pkt., 25/70 pkt. i 35/140 pkt. </a:t>
            </a:r>
            <a:r>
              <a:rPr lang="pl-PL" u="sng" dirty="0" smtClean="0">
                <a:solidFill>
                  <a:schemeClr val="bg1"/>
                </a:solidFill>
              </a:rPr>
              <a:t>lub</a:t>
            </a:r>
            <a:endParaRPr lang="pl-PL" dirty="0" smtClean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3 prace z punktacją 20/40 pkt., 20/40 pkt. i 40/140 pkt. </a:t>
            </a:r>
            <a:r>
              <a:rPr lang="pl-PL" u="sng" dirty="0" smtClean="0">
                <a:solidFill>
                  <a:schemeClr val="bg1"/>
                </a:solidFill>
              </a:rPr>
              <a:t>lub</a:t>
            </a:r>
            <a:endParaRPr lang="pl-PL" dirty="0" smtClean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dwie prace z punktacją 30/100 pkt. i 35/140 pkt. </a:t>
            </a:r>
            <a:r>
              <a:rPr lang="pl-PL" u="sng" dirty="0" smtClean="0">
                <a:solidFill>
                  <a:schemeClr val="bg1"/>
                </a:solidFill>
              </a:rPr>
              <a:t>lub</a:t>
            </a:r>
            <a:endParaRPr lang="pl-PL" dirty="0" smtClean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1 praca z punktacją 50/200 pkt. MNiSW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Minimalne wymogi cyklu publikacji – uchwała Senatu nr </a:t>
            </a:r>
            <a:r>
              <a:rPr lang="pl-PL" b="1" dirty="0" smtClean="0"/>
              <a:t>202/2019</a:t>
            </a:r>
            <a:r>
              <a:rPr lang="pl-PL" dirty="0" smtClean="0"/>
              <a:t> z dnia 27 listopada 2019 r. (będzie obowiązywała od 1 lipca 2020 r.) </a:t>
            </a:r>
          </a:p>
          <a:p>
            <a:r>
              <a:rPr lang="pl-PL" dirty="0">
                <a:solidFill>
                  <a:schemeClr val="bg1"/>
                </a:solidFill>
              </a:rPr>
              <a:t>O</a:t>
            </a:r>
            <a:r>
              <a:rPr lang="pl-PL" dirty="0" smtClean="0">
                <a:solidFill>
                  <a:schemeClr val="bg1"/>
                </a:solidFill>
              </a:rPr>
              <a:t>soba </a:t>
            </a:r>
            <a:r>
              <a:rPr lang="pl-PL" dirty="0">
                <a:solidFill>
                  <a:schemeClr val="bg1"/>
                </a:solidFill>
              </a:rPr>
              <a:t>ubiegająca się o nadanie stopnia naukowego doktora jest </a:t>
            </a:r>
            <a:r>
              <a:rPr lang="pl-PL" b="1" dirty="0">
                <a:solidFill>
                  <a:schemeClr val="bg1"/>
                </a:solidFill>
              </a:rPr>
              <a:t>pierwszym autorem </a:t>
            </a:r>
            <a:r>
              <a:rPr lang="pl-PL" dirty="0">
                <a:solidFill>
                  <a:schemeClr val="bg1"/>
                </a:solidFill>
              </a:rPr>
              <a:t>przynajmniej w </a:t>
            </a:r>
            <a:r>
              <a:rPr lang="pl-PL" u="sng" dirty="0">
                <a:solidFill>
                  <a:schemeClr val="bg1"/>
                </a:solidFill>
              </a:rPr>
              <a:t>3 publikacjach</a:t>
            </a:r>
            <a:r>
              <a:rPr lang="pl-PL" dirty="0">
                <a:solidFill>
                  <a:schemeClr val="bg1"/>
                </a:solidFill>
              </a:rPr>
              <a:t>, z których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</a:t>
            </a:r>
            <a:r>
              <a:rPr lang="pl-PL" dirty="0">
                <a:solidFill>
                  <a:schemeClr val="bg1"/>
                </a:solidFill>
              </a:rPr>
              <a:t>3 prace z punktacją 25/70 pkt., 25/70 pkt. i 30/100 pkt. </a:t>
            </a:r>
            <a:r>
              <a:rPr lang="pl-PL" u="sng" dirty="0">
                <a:solidFill>
                  <a:schemeClr val="bg1"/>
                </a:solidFill>
              </a:rPr>
              <a:t>l</a:t>
            </a:r>
            <a:r>
              <a:rPr lang="pl-PL" u="sng" dirty="0" smtClean="0">
                <a:solidFill>
                  <a:schemeClr val="bg1"/>
                </a:solidFill>
              </a:rPr>
              <a:t>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3 prace z punktacją 20/40 pkt., 25/70 pkt. i 35/140 pkt. </a:t>
            </a:r>
            <a:r>
              <a:rPr lang="pl-PL" u="sng" dirty="0" smtClean="0">
                <a:solidFill>
                  <a:schemeClr val="bg1"/>
                </a:solidFill>
              </a:rPr>
              <a:t>lub</a:t>
            </a:r>
            <a:endParaRPr lang="pl-PL" dirty="0" smtClean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3 prace z punktacją 20/40 pkt., 20/40 pkt. i 40/140 pkt. </a:t>
            </a:r>
            <a:r>
              <a:rPr lang="pl-PL" u="sng" dirty="0" smtClean="0">
                <a:solidFill>
                  <a:schemeClr val="bg1"/>
                </a:solidFill>
              </a:rPr>
              <a:t>lub</a:t>
            </a:r>
            <a:endParaRPr lang="pl-PL" dirty="0" smtClean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dwie prace z punktacją 30/100 pkt. i 35/140 pkt. </a:t>
            </a:r>
            <a:r>
              <a:rPr lang="pl-PL" u="sng" dirty="0" smtClean="0">
                <a:solidFill>
                  <a:schemeClr val="bg1"/>
                </a:solidFill>
              </a:rPr>
              <a:t>lub</a:t>
            </a:r>
            <a:endParaRPr lang="pl-PL" dirty="0" smtClean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1 praca z punktacją 50/200 pkt. MNiSW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Minimalne wymogi cyklu publikacji – uchwała Senatu nr </a:t>
            </a:r>
            <a:r>
              <a:rPr lang="pl-PL" b="1" dirty="0" smtClean="0"/>
              <a:t>202/2019 </a:t>
            </a:r>
            <a:r>
              <a:rPr lang="pl-PL" dirty="0" smtClean="0"/>
              <a:t>z dnia 27 listopada 2019 r. (będzie obowiązywała od 1 lipca 2020 r.) </a:t>
            </a:r>
          </a:p>
          <a:p>
            <a:r>
              <a:rPr lang="pl-PL" dirty="0"/>
              <a:t>O</a:t>
            </a:r>
            <a:r>
              <a:rPr lang="pl-PL" dirty="0" smtClean="0"/>
              <a:t>soba </a:t>
            </a:r>
            <a:r>
              <a:rPr lang="pl-PL" dirty="0"/>
              <a:t>ubiegająca się o nadanie stopnia naukowego doktora jest </a:t>
            </a:r>
            <a:r>
              <a:rPr lang="pl-PL" b="1" dirty="0"/>
              <a:t>pierwszym autorem </a:t>
            </a:r>
            <a:r>
              <a:rPr lang="pl-PL" dirty="0"/>
              <a:t>przynajmniej w </a:t>
            </a:r>
            <a:r>
              <a:rPr lang="pl-PL" u="sng" dirty="0" smtClean="0"/>
              <a:t>3 publikacjach oryginalnych</a:t>
            </a:r>
            <a:r>
              <a:rPr lang="pl-PL" dirty="0" smtClean="0"/>
              <a:t>, </a:t>
            </a:r>
            <a:r>
              <a:rPr lang="pl-PL" dirty="0"/>
              <a:t>z których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</a:t>
            </a:r>
            <a:r>
              <a:rPr lang="pl-PL" dirty="0">
                <a:solidFill>
                  <a:schemeClr val="bg1"/>
                </a:solidFill>
              </a:rPr>
              <a:t>3 prace z punktacją 25/70 pkt., 25/70 pkt. i 30/100 pkt. </a:t>
            </a:r>
            <a:r>
              <a:rPr lang="pl-PL" u="sng" dirty="0">
                <a:solidFill>
                  <a:schemeClr val="bg1"/>
                </a:solidFill>
              </a:rPr>
              <a:t>l</a:t>
            </a:r>
            <a:r>
              <a:rPr lang="pl-PL" u="sng" dirty="0" smtClean="0">
                <a:solidFill>
                  <a:schemeClr val="bg1"/>
                </a:solidFill>
              </a:rPr>
              <a:t>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3 prace z punktacją 20/40 pkt., 25/70 pkt. i 35/140 pkt. </a:t>
            </a:r>
            <a:r>
              <a:rPr lang="pl-PL" u="sng" dirty="0" smtClean="0">
                <a:solidFill>
                  <a:schemeClr val="bg1"/>
                </a:solidFill>
              </a:rPr>
              <a:t>lub</a:t>
            </a:r>
            <a:endParaRPr lang="pl-PL" dirty="0" smtClean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3 prace z punktacją 20/40 pkt., 20/40 pkt. i 40/140 pkt. </a:t>
            </a:r>
            <a:r>
              <a:rPr lang="pl-PL" u="sng" dirty="0" smtClean="0">
                <a:solidFill>
                  <a:schemeClr val="bg1"/>
                </a:solidFill>
              </a:rPr>
              <a:t>lub</a:t>
            </a:r>
            <a:endParaRPr lang="pl-PL" dirty="0" smtClean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dwie prace z punktacją 30/100 pkt. i 35/140 pkt. </a:t>
            </a:r>
            <a:r>
              <a:rPr lang="pl-PL" u="sng" dirty="0" smtClean="0">
                <a:solidFill>
                  <a:schemeClr val="bg1"/>
                </a:solidFill>
              </a:rPr>
              <a:t>lub</a:t>
            </a:r>
            <a:endParaRPr lang="pl-PL" dirty="0" smtClean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1 praca z punktacją 50/200 pkt. MNiSW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Minimalne wymogi cyklu publikacji – uchwała Senatu nr </a:t>
            </a:r>
            <a:r>
              <a:rPr lang="pl-PL" b="1" dirty="0" smtClean="0"/>
              <a:t>202/2019</a:t>
            </a:r>
            <a:r>
              <a:rPr lang="pl-PL" dirty="0" smtClean="0"/>
              <a:t> z dnia 27 listopada 2019 r. (będzie obowiązywała od 1 lipca 2020 r.) </a:t>
            </a:r>
          </a:p>
          <a:p>
            <a:r>
              <a:rPr lang="pl-PL" dirty="0"/>
              <a:t>O</a:t>
            </a:r>
            <a:r>
              <a:rPr lang="pl-PL" dirty="0" smtClean="0"/>
              <a:t>soba </a:t>
            </a:r>
            <a:r>
              <a:rPr lang="pl-PL" dirty="0"/>
              <a:t>ubiegająca się o nadanie stopnia naukowego doktora jest </a:t>
            </a:r>
            <a:r>
              <a:rPr lang="pl-PL" b="1" dirty="0"/>
              <a:t>pierwszym autorem </a:t>
            </a:r>
            <a:r>
              <a:rPr lang="pl-PL" dirty="0"/>
              <a:t>przynajmniej w </a:t>
            </a:r>
            <a:r>
              <a:rPr lang="pl-PL" u="sng" dirty="0" smtClean="0"/>
              <a:t>3 publikacjach oryginalnych</a:t>
            </a:r>
            <a:r>
              <a:rPr lang="pl-PL" dirty="0" smtClean="0"/>
              <a:t>, </a:t>
            </a:r>
            <a:r>
              <a:rPr lang="pl-PL" dirty="0"/>
              <a:t>z których</a:t>
            </a:r>
          </a:p>
          <a:p>
            <a:pPr lvl="1"/>
            <a:r>
              <a:rPr lang="pl-PL" dirty="0" smtClean="0"/>
              <a:t>minimum </a:t>
            </a:r>
            <a:r>
              <a:rPr lang="pl-PL" dirty="0"/>
              <a:t>3 prace z punktacją 25/70 pkt., 25/70 pkt. i 30/100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3 prace z punktacją 20/40 pkt., 25/70 pkt. i 35/140 pkt. </a:t>
            </a:r>
            <a:r>
              <a:rPr lang="pl-PL" u="sng" dirty="0" smtClean="0">
                <a:solidFill>
                  <a:schemeClr val="bg1"/>
                </a:solidFill>
              </a:rPr>
              <a:t>lub</a:t>
            </a:r>
            <a:endParaRPr lang="pl-PL" dirty="0" smtClean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3 prace z punktacją 20/40 pkt., 20/40 pkt. i 40/140 pkt. </a:t>
            </a:r>
            <a:r>
              <a:rPr lang="pl-PL" u="sng" dirty="0" smtClean="0">
                <a:solidFill>
                  <a:schemeClr val="bg1"/>
                </a:solidFill>
              </a:rPr>
              <a:t>lub</a:t>
            </a:r>
            <a:endParaRPr lang="pl-PL" dirty="0" smtClean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dwie prace z punktacją 30/100 pkt. i 35/140 pkt. </a:t>
            </a:r>
            <a:r>
              <a:rPr lang="pl-PL" u="sng" dirty="0" smtClean="0">
                <a:solidFill>
                  <a:schemeClr val="bg1"/>
                </a:solidFill>
              </a:rPr>
              <a:t>lub</a:t>
            </a:r>
            <a:endParaRPr lang="pl-PL" dirty="0" smtClean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1 praca z punktacją 50/200 pkt. MNiSW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Minimalne wymogi cyklu publikacji – uchwała Senatu nr </a:t>
            </a:r>
            <a:r>
              <a:rPr lang="pl-PL" b="1" dirty="0" smtClean="0"/>
              <a:t>202/2019 </a:t>
            </a:r>
            <a:r>
              <a:rPr lang="pl-PL" dirty="0" smtClean="0"/>
              <a:t>z dnia 27 listopada 2019 r. (będzie obowiązywała od 1 lipca 2020 r.) </a:t>
            </a:r>
          </a:p>
          <a:p>
            <a:r>
              <a:rPr lang="pl-PL" dirty="0"/>
              <a:t>O</a:t>
            </a:r>
            <a:r>
              <a:rPr lang="pl-PL" dirty="0" smtClean="0"/>
              <a:t>soba </a:t>
            </a:r>
            <a:r>
              <a:rPr lang="pl-PL" dirty="0"/>
              <a:t>ubiegająca się o nadanie stopnia naukowego doktora jest </a:t>
            </a:r>
            <a:r>
              <a:rPr lang="pl-PL" b="1" dirty="0"/>
              <a:t>pierwszym autorem </a:t>
            </a:r>
            <a:r>
              <a:rPr lang="pl-PL" dirty="0"/>
              <a:t>przynajmniej w </a:t>
            </a:r>
            <a:r>
              <a:rPr lang="pl-PL" u="sng" dirty="0" smtClean="0"/>
              <a:t>3 publikacjach oryginalnych</a:t>
            </a:r>
            <a:r>
              <a:rPr lang="pl-PL" dirty="0" smtClean="0"/>
              <a:t>, </a:t>
            </a:r>
            <a:r>
              <a:rPr lang="pl-PL" dirty="0"/>
              <a:t>z których</a:t>
            </a:r>
          </a:p>
          <a:p>
            <a:pPr lvl="1"/>
            <a:r>
              <a:rPr lang="pl-PL" dirty="0" smtClean="0"/>
              <a:t>minimum </a:t>
            </a:r>
            <a:r>
              <a:rPr lang="pl-PL" dirty="0"/>
              <a:t>3 prace z punktacją 25/70 pkt., 25/70 pkt. i 30/100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/>
              <a:t>minimum </a:t>
            </a:r>
            <a:r>
              <a:rPr lang="pl-PL" dirty="0"/>
              <a:t>3 prace z punktacją 20/40 pkt., 25/70 pkt. i 35/140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</a:t>
            </a:r>
            <a:r>
              <a:rPr lang="pl-PL" dirty="0">
                <a:solidFill>
                  <a:schemeClr val="bg1"/>
                </a:solidFill>
              </a:rPr>
              <a:t>3 prace z punktacją 20/40 pkt., 20/40 pkt. i 40/140 pkt. </a:t>
            </a:r>
            <a:r>
              <a:rPr lang="pl-PL" u="sng" dirty="0">
                <a:solidFill>
                  <a:schemeClr val="bg1"/>
                </a:solidFill>
              </a:rPr>
              <a:t>l</a:t>
            </a:r>
            <a:r>
              <a:rPr lang="pl-PL" u="sng" dirty="0" smtClean="0">
                <a:solidFill>
                  <a:schemeClr val="bg1"/>
                </a:solidFill>
              </a:rPr>
              <a:t>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</a:t>
            </a:r>
            <a:r>
              <a:rPr lang="pl-PL" dirty="0">
                <a:solidFill>
                  <a:schemeClr val="bg1"/>
                </a:solidFill>
              </a:rPr>
              <a:t>dwie prace z punktacją 30/100 pkt. i 35/140 pkt. </a:t>
            </a:r>
            <a:r>
              <a:rPr lang="pl-PL" u="sng" dirty="0">
                <a:solidFill>
                  <a:schemeClr val="bg1"/>
                </a:solidFill>
              </a:rPr>
              <a:t>l</a:t>
            </a:r>
            <a:r>
              <a:rPr lang="pl-PL" u="sng" dirty="0" smtClean="0">
                <a:solidFill>
                  <a:schemeClr val="bg1"/>
                </a:solidFill>
              </a:rPr>
              <a:t>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</a:t>
            </a:r>
            <a:r>
              <a:rPr lang="pl-PL" dirty="0">
                <a:solidFill>
                  <a:schemeClr val="bg1"/>
                </a:solidFill>
              </a:rPr>
              <a:t>1 praca z punktacją 50/200 pkt. MNiSW</a:t>
            </a:r>
          </a:p>
          <a:p>
            <a:pPr lvl="1"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Minimalne wymogi cyklu publikacji – uchwała Senatu nr </a:t>
            </a:r>
            <a:r>
              <a:rPr lang="pl-PL" b="1" dirty="0" smtClean="0"/>
              <a:t>202/2019</a:t>
            </a:r>
            <a:r>
              <a:rPr lang="pl-PL" dirty="0" smtClean="0"/>
              <a:t> z dnia 27 listopada 2019 r. (będzie obowiązywała od 1 lipca 2020 r.) </a:t>
            </a:r>
          </a:p>
          <a:p>
            <a:r>
              <a:rPr lang="pl-PL" dirty="0"/>
              <a:t>O</a:t>
            </a:r>
            <a:r>
              <a:rPr lang="pl-PL" dirty="0" smtClean="0"/>
              <a:t>soba </a:t>
            </a:r>
            <a:r>
              <a:rPr lang="pl-PL" dirty="0"/>
              <a:t>ubiegająca się o nadanie stopnia naukowego doktora jest </a:t>
            </a:r>
            <a:r>
              <a:rPr lang="pl-PL" b="1" dirty="0"/>
              <a:t>pierwszym autorem </a:t>
            </a:r>
            <a:r>
              <a:rPr lang="pl-PL" dirty="0"/>
              <a:t>przynajmniej w </a:t>
            </a:r>
            <a:r>
              <a:rPr lang="pl-PL" u="sng" dirty="0"/>
              <a:t>3 </a:t>
            </a:r>
            <a:r>
              <a:rPr lang="pl-PL" u="sng" dirty="0" smtClean="0"/>
              <a:t>publikacjach oryginalnych</a:t>
            </a:r>
            <a:r>
              <a:rPr lang="pl-PL" dirty="0" smtClean="0"/>
              <a:t>, </a:t>
            </a:r>
            <a:r>
              <a:rPr lang="pl-PL" dirty="0"/>
              <a:t>z których</a:t>
            </a:r>
          </a:p>
          <a:p>
            <a:pPr lvl="1"/>
            <a:r>
              <a:rPr lang="pl-PL" dirty="0" smtClean="0"/>
              <a:t>minimum </a:t>
            </a:r>
            <a:r>
              <a:rPr lang="pl-PL" dirty="0"/>
              <a:t>3 prace z punktacją 25/70 pkt., 25/70 pkt. i 30/100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/>
              <a:t>minimum </a:t>
            </a:r>
            <a:r>
              <a:rPr lang="pl-PL" dirty="0"/>
              <a:t>3 prace z punktacją 20/40 pkt., 25/70 pkt. i 35/140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/>
              <a:t>minimum </a:t>
            </a:r>
            <a:r>
              <a:rPr lang="pl-PL" dirty="0"/>
              <a:t>3 prace z punktacją 20/40 pkt., 20/40 pkt. i 40/140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</a:t>
            </a:r>
            <a:r>
              <a:rPr lang="pl-PL" dirty="0">
                <a:solidFill>
                  <a:schemeClr val="bg1"/>
                </a:solidFill>
              </a:rPr>
              <a:t>dwie prace z punktacją 30/100 pkt. i 35/140 pkt. </a:t>
            </a:r>
            <a:r>
              <a:rPr lang="pl-PL" u="sng" dirty="0">
                <a:solidFill>
                  <a:schemeClr val="bg1"/>
                </a:solidFill>
              </a:rPr>
              <a:t>l</a:t>
            </a:r>
            <a:r>
              <a:rPr lang="pl-PL" u="sng" dirty="0" smtClean="0">
                <a:solidFill>
                  <a:schemeClr val="bg1"/>
                </a:solidFill>
              </a:rPr>
              <a:t>ub</a:t>
            </a: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</a:t>
            </a:r>
            <a:r>
              <a:rPr lang="pl-PL" dirty="0">
                <a:solidFill>
                  <a:schemeClr val="bg1"/>
                </a:solidFill>
              </a:rPr>
              <a:t>1 praca z punktacją 50/200 pkt. MNiSW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Minimalne wymogi cyklu publikacji – uchwała Senatu nr </a:t>
            </a:r>
            <a:r>
              <a:rPr lang="pl-PL" b="1" dirty="0" smtClean="0"/>
              <a:t>202/2019</a:t>
            </a:r>
            <a:r>
              <a:rPr lang="pl-PL" dirty="0" smtClean="0"/>
              <a:t> z dnia 27 listopada 2019 r. (będzie obowiązywała od 1 lipca 2020 r.) </a:t>
            </a:r>
          </a:p>
          <a:p>
            <a:r>
              <a:rPr lang="pl-PL" dirty="0"/>
              <a:t>O</a:t>
            </a:r>
            <a:r>
              <a:rPr lang="pl-PL" dirty="0" smtClean="0"/>
              <a:t>soba </a:t>
            </a:r>
            <a:r>
              <a:rPr lang="pl-PL" dirty="0"/>
              <a:t>ubiegająca się o nadanie stopnia naukowego doktora jest </a:t>
            </a:r>
            <a:r>
              <a:rPr lang="pl-PL" b="1" dirty="0"/>
              <a:t>pierwszym autorem </a:t>
            </a:r>
            <a:r>
              <a:rPr lang="pl-PL" dirty="0"/>
              <a:t>przynajmniej w </a:t>
            </a:r>
            <a:r>
              <a:rPr lang="pl-PL" u="sng" dirty="0" smtClean="0"/>
              <a:t>3 publikacjach oryginalnych</a:t>
            </a:r>
            <a:r>
              <a:rPr lang="pl-PL" dirty="0" smtClean="0"/>
              <a:t>, </a:t>
            </a:r>
            <a:r>
              <a:rPr lang="pl-PL" dirty="0"/>
              <a:t>z których</a:t>
            </a:r>
          </a:p>
          <a:p>
            <a:pPr lvl="1"/>
            <a:r>
              <a:rPr lang="pl-PL" dirty="0" smtClean="0"/>
              <a:t>minimum </a:t>
            </a:r>
            <a:r>
              <a:rPr lang="pl-PL" dirty="0"/>
              <a:t>3 prace z punktacją 25/70 pkt., 25/70 pkt. i 30/100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/>
              <a:t>minimum </a:t>
            </a:r>
            <a:r>
              <a:rPr lang="pl-PL" dirty="0"/>
              <a:t>3 prace z punktacją 20/40 pkt., 25/70 pkt. i 35/140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/>
              <a:t>minimum </a:t>
            </a:r>
            <a:r>
              <a:rPr lang="pl-PL" dirty="0"/>
              <a:t>3 prace z punktacją 20/40 pkt., 20/40 pkt. i 40/140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/>
              <a:t>minimum </a:t>
            </a:r>
            <a:r>
              <a:rPr lang="pl-PL" dirty="0"/>
              <a:t>dwie prace z punktacją 30/100 pkt. i 35/140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>
                <a:solidFill>
                  <a:schemeClr val="bg1"/>
                </a:solidFill>
              </a:rPr>
              <a:t>minimum </a:t>
            </a:r>
            <a:r>
              <a:rPr lang="pl-PL" dirty="0">
                <a:solidFill>
                  <a:schemeClr val="bg1"/>
                </a:solidFill>
              </a:rPr>
              <a:t>1 praca z punktacją 50/200 pkt. MNiSW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Minimalne wymogi cyklu publikacji – uchwała Senatu nr </a:t>
            </a:r>
            <a:r>
              <a:rPr lang="pl-PL" b="1" dirty="0" smtClean="0"/>
              <a:t>202/2019 </a:t>
            </a:r>
            <a:r>
              <a:rPr lang="pl-PL" dirty="0" smtClean="0"/>
              <a:t>z dnia 27 listopada 2019 r. (będzie obowiązywała od 1 lipca 2020 r.) </a:t>
            </a:r>
          </a:p>
          <a:p>
            <a:r>
              <a:rPr lang="pl-PL" dirty="0"/>
              <a:t>O</a:t>
            </a:r>
            <a:r>
              <a:rPr lang="pl-PL" dirty="0" smtClean="0"/>
              <a:t>soba </a:t>
            </a:r>
            <a:r>
              <a:rPr lang="pl-PL" dirty="0"/>
              <a:t>ubiegająca się o nadanie stopnia naukowego doktora jest </a:t>
            </a:r>
            <a:r>
              <a:rPr lang="pl-PL" b="1" dirty="0"/>
              <a:t>pierwszym autorem </a:t>
            </a:r>
            <a:r>
              <a:rPr lang="pl-PL" dirty="0"/>
              <a:t>przynajmniej w </a:t>
            </a:r>
            <a:r>
              <a:rPr lang="pl-PL" u="sng" dirty="0" smtClean="0"/>
              <a:t>3 publikacjach oryginalnych</a:t>
            </a:r>
            <a:r>
              <a:rPr lang="pl-PL" dirty="0" smtClean="0"/>
              <a:t>, </a:t>
            </a:r>
            <a:r>
              <a:rPr lang="pl-PL" dirty="0"/>
              <a:t>z których</a:t>
            </a:r>
          </a:p>
          <a:p>
            <a:pPr lvl="1"/>
            <a:r>
              <a:rPr lang="pl-PL" dirty="0" smtClean="0"/>
              <a:t>minimum </a:t>
            </a:r>
            <a:r>
              <a:rPr lang="pl-PL" dirty="0"/>
              <a:t>3 prace z punktacją 25/70 pkt., 25/70 pkt. i 30/100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/>
              <a:t>minimum </a:t>
            </a:r>
            <a:r>
              <a:rPr lang="pl-PL" dirty="0"/>
              <a:t>3 prace z punktacją 20/40 pkt., 25/70 pkt. i 35/140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/>
              <a:t>minimum </a:t>
            </a:r>
            <a:r>
              <a:rPr lang="pl-PL" dirty="0"/>
              <a:t>3 prace z punktacją 20/40 pkt., 20/40 pkt. i 40/140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/>
              <a:t>minimum </a:t>
            </a:r>
            <a:r>
              <a:rPr lang="pl-PL" dirty="0"/>
              <a:t>dwie prace z punktacją 30/100 pkt. i 35/140 pkt. </a:t>
            </a:r>
            <a:r>
              <a:rPr lang="pl-PL" u="sng" dirty="0"/>
              <a:t>l</a:t>
            </a:r>
            <a:r>
              <a:rPr lang="pl-PL" u="sng" dirty="0" smtClean="0"/>
              <a:t>ub</a:t>
            </a:r>
            <a:endParaRPr lang="pl-PL" dirty="0"/>
          </a:p>
          <a:p>
            <a:pPr lvl="1"/>
            <a:r>
              <a:rPr lang="pl-PL" dirty="0" smtClean="0"/>
              <a:t>minimum </a:t>
            </a:r>
            <a:r>
              <a:rPr lang="pl-PL" dirty="0"/>
              <a:t>1 praca z punktacją 50/200 pkt. MNiSW</a:t>
            </a:r>
          </a:p>
          <a:p>
            <a:pPr lvl="1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Uchwała Senatu UMP nr </a:t>
            </a:r>
            <a:r>
              <a:rPr lang="pl-PL" b="1" dirty="0" smtClean="0"/>
              <a:t>127/2019</a:t>
            </a:r>
            <a:r>
              <a:rPr lang="pl-PL" dirty="0" smtClean="0"/>
              <a:t> z dnia 25 września 2019 r.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ybór promotora (Dyrektor Szkoły Doktorskiej lub </a:t>
            </a:r>
            <a:r>
              <a:rPr lang="pl-PL" dirty="0"/>
              <a:t>R</a:t>
            </a:r>
            <a:r>
              <a:rPr lang="pl-PL" dirty="0" smtClean="0"/>
              <a:t>ada Wydziału)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szczęcie postępowania (Rada Wydziału) 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ybór 7-osobowej komisji doktorskiej (Senat)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ybór 3 recenzentów (Rada Wydziału)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n</a:t>
            </a:r>
            <a:r>
              <a:rPr lang="pl-PL" dirty="0" smtClean="0">
                <a:solidFill>
                  <a:schemeClr val="bg1"/>
                </a:solidFill>
              </a:rPr>
              <a:t>adanie stopnia (Senat)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(4)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pl-PL" dirty="0" smtClean="0"/>
              <a:t>Dorobek poza cyklem </a:t>
            </a:r>
          </a:p>
          <a:p>
            <a:pPr lvl="1"/>
            <a:r>
              <a:rPr lang="pl-PL" dirty="0" smtClean="0"/>
              <a:t>minimum </a:t>
            </a:r>
            <a:r>
              <a:rPr lang="pl-PL" b="1" dirty="0"/>
              <a:t>15</a:t>
            </a:r>
            <a:r>
              <a:rPr lang="pl-PL" dirty="0"/>
              <a:t> publikacji, w tym 5 z pierwszym autorstwem, w których 3 są po 20/40 pkt., lub dwie są po 25/70 pkt. oraz w tym 7 publikacji z </a:t>
            </a:r>
            <a:r>
              <a:rPr lang="pl-PL" dirty="0" smtClean="0"/>
              <a:t>IF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minimum 20 publikacji, w tym 10 z IF, w tym 7 z pierwszym autorstwem, w których 3 są po 25/70 pkt., lub dwie są po 30/100 pkt., lub jedna jest za 40/140 pkt. </a:t>
            </a:r>
            <a:r>
              <a:rPr lang="pl-PL" dirty="0" smtClean="0">
                <a:solidFill>
                  <a:schemeClr val="bg1"/>
                </a:solidFill>
              </a:rPr>
              <a:t>MNiSW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Habilitacja </a:t>
            </a:r>
            <a:r>
              <a:rPr lang="pl-PL" sz="2800" dirty="0" smtClean="0"/>
              <a:t>(4)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pl-PL" dirty="0" smtClean="0"/>
              <a:t>Dorobek poza cyklem </a:t>
            </a:r>
          </a:p>
          <a:p>
            <a:pPr lvl="1"/>
            <a:r>
              <a:rPr lang="pl-PL" dirty="0" smtClean="0"/>
              <a:t>minimum </a:t>
            </a:r>
            <a:r>
              <a:rPr lang="pl-PL" b="1" dirty="0"/>
              <a:t>15 </a:t>
            </a:r>
            <a:r>
              <a:rPr lang="pl-PL" dirty="0"/>
              <a:t>publikacji, w tym 5 z pierwszym autorstwem, w których 3 są po 20/40 pkt., lub dwie są po 25/70 pkt. oraz w tym 7 publikacji z </a:t>
            </a:r>
            <a:r>
              <a:rPr lang="pl-PL" dirty="0" smtClean="0"/>
              <a:t>IF</a:t>
            </a:r>
          </a:p>
          <a:p>
            <a:pPr lvl="1"/>
            <a:r>
              <a:rPr lang="pl-PL" dirty="0"/>
              <a:t>minimum </a:t>
            </a:r>
            <a:r>
              <a:rPr lang="pl-PL" b="1" dirty="0"/>
              <a:t>20</a:t>
            </a:r>
            <a:r>
              <a:rPr lang="pl-PL" dirty="0"/>
              <a:t> publikacji, w tym 10 z IF, w tym 7 z pierwszym autorstwem, w których 3 są po 25/70 pkt., lub dwie są po 30/100 pkt., lub jedna jest za 40/140 pkt. </a:t>
            </a:r>
            <a:r>
              <a:rPr lang="pl-PL" dirty="0" smtClean="0"/>
              <a:t>MNiSW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Profesura </a:t>
            </a:r>
            <a:r>
              <a:rPr lang="pl-PL" sz="2800" dirty="0" smtClean="0"/>
              <a:t>(1)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Postępowania o nadanie stopnia naukowego profesora wszczęte na posiedzeniach rad wydziałów do 30 kwietnia 2019 r. są prowadzone na zasadach dotychczasowych, z tym, że pracami dotychczasowych komisji wydziałowych kieruje Prorektor ds. Kadr i Kształcenia Podyplomowego. </a:t>
            </a:r>
          </a:p>
          <a:p>
            <a:r>
              <a:rPr lang="pl-PL" dirty="0" smtClean="0"/>
              <a:t>Głosowanie w sprawie poparcia – Senat. </a:t>
            </a:r>
          </a:p>
          <a:p>
            <a:r>
              <a:rPr lang="pl-PL" dirty="0" smtClean="0"/>
              <a:t>Postępowania wszczęte po 1 października 2019 r. reguluje Ustawa z dnia 20 lipca 2018 r. (Prawo o szkolnictwie wyższym i nauce) – </a:t>
            </a:r>
            <a:r>
              <a:rPr lang="pl-PL" b="1" dirty="0" smtClean="0"/>
              <a:t>art. 227 – 231</a:t>
            </a:r>
            <a:r>
              <a:rPr lang="pl-PL" dirty="0"/>
              <a:t>.</a:t>
            </a: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Profesura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r>
              <a:rPr lang="pl-PL" dirty="0" smtClean="0"/>
              <a:t>Kandydat do tytułu naukowego, w dokumentach wysyłanych do RDN, nie musi załączać żadnych popierających jego starania uchwał.</a:t>
            </a:r>
          </a:p>
          <a:p>
            <a:r>
              <a:rPr lang="pl-PL" dirty="0" smtClean="0"/>
              <a:t>Kandydat powinien załączyć </a:t>
            </a:r>
            <a:r>
              <a:rPr lang="pl-PL" dirty="0" err="1" smtClean="0"/>
              <a:t>bibliometrię</a:t>
            </a:r>
            <a:r>
              <a:rPr lang="pl-PL" dirty="0" smtClean="0"/>
              <a:t> oraz poświadczenie wykonania opłaty przez UMP na rzecz wykonania recenzji.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Uchwała Senatu UMP nr </a:t>
            </a:r>
            <a:r>
              <a:rPr lang="pl-PL" b="1" dirty="0" smtClean="0"/>
              <a:t>127/2019</a:t>
            </a:r>
            <a:r>
              <a:rPr lang="pl-PL" dirty="0" smtClean="0"/>
              <a:t> z dnia 25 września 2019 r.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ybór promotora (Dyrektor Szkoły Doktorskiej lub </a:t>
            </a:r>
            <a:r>
              <a:rPr lang="pl-PL" dirty="0"/>
              <a:t>R</a:t>
            </a:r>
            <a:r>
              <a:rPr lang="pl-PL" dirty="0" smtClean="0"/>
              <a:t>ada Wydziału)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szczęcie postępowania (Rada Wydziału) 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ybór 7-osobowej komisji doktorskiej (Senat)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ybór 3 recenzentów (Rada Wydziału)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n</a:t>
            </a:r>
            <a:r>
              <a:rPr lang="pl-PL" dirty="0" smtClean="0">
                <a:solidFill>
                  <a:schemeClr val="bg1"/>
                </a:solidFill>
              </a:rPr>
              <a:t>adanie stopnia (Senat)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Uchwała Senatu UMP nr </a:t>
            </a:r>
            <a:r>
              <a:rPr lang="pl-PL" b="1" dirty="0" smtClean="0"/>
              <a:t>127/2019</a:t>
            </a:r>
            <a:r>
              <a:rPr lang="pl-PL" dirty="0" smtClean="0"/>
              <a:t> z dnia 25 września 2019 r.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ybór promotora (Dyrektor Szkoły Doktorskiej lub </a:t>
            </a:r>
            <a:r>
              <a:rPr lang="pl-PL" dirty="0"/>
              <a:t>R</a:t>
            </a:r>
            <a:r>
              <a:rPr lang="pl-PL" dirty="0" smtClean="0"/>
              <a:t>ada Wydziału)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szczęcie postępowania (Rada Wydziału) 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ybór 7-osobowej komisji doktorskiej (Senat)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ybór 3 recenzentów (Rada Wydziału)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n</a:t>
            </a:r>
            <a:r>
              <a:rPr lang="pl-PL" dirty="0" smtClean="0">
                <a:solidFill>
                  <a:schemeClr val="bg1"/>
                </a:solidFill>
              </a:rPr>
              <a:t>adanie stopnia (Senat)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Uchwała Senatu UMP nr </a:t>
            </a:r>
            <a:r>
              <a:rPr lang="pl-PL" b="1" dirty="0" smtClean="0"/>
              <a:t>127/2019</a:t>
            </a:r>
            <a:r>
              <a:rPr lang="pl-PL" dirty="0" smtClean="0"/>
              <a:t> z dnia 25 września 2019 r.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ybór promotora (Dyrektor Szkoły Doktorskiej lub </a:t>
            </a:r>
            <a:r>
              <a:rPr lang="pl-PL" dirty="0"/>
              <a:t>R</a:t>
            </a:r>
            <a:r>
              <a:rPr lang="pl-PL" dirty="0" smtClean="0"/>
              <a:t>ada Wydziału)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szczęcie postępowania (Rada Wydziału) 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ybór 7-osobowej komisji doktorskiej (Senat)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ybór 3 recenzentów (Rada Wydziału)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n</a:t>
            </a:r>
            <a:r>
              <a:rPr lang="pl-PL" dirty="0" smtClean="0">
                <a:solidFill>
                  <a:schemeClr val="bg1"/>
                </a:solidFill>
              </a:rPr>
              <a:t>adanie stopnia (Senat)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Doktorat </a:t>
            </a:r>
            <a:r>
              <a:rPr lang="pl-PL" sz="2800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Uchwała Senatu UMP nr </a:t>
            </a:r>
            <a:r>
              <a:rPr lang="pl-PL" b="1" dirty="0" smtClean="0"/>
              <a:t>127/2019</a:t>
            </a:r>
            <a:r>
              <a:rPr lang="pl-PL" dirty="0" smtClean="0"/>
              <a:t> z dnia 25 września 2019 r.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ybór promotora (Dyrektor Szkoły Doktorskiej lub </a:t>
            </a:r>
            <a:r>
              <a:rPr lang="pl-PL" dirty="0"/>
              <a:t>R</a:t>
            </a:r>
            <a:r>
              <a:rPr lang="pl-PL" dirty="0" smtClean="0"/>
              <a:t>ada Wydziału)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szczęcie postępowania (Rada Wydziału) 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ybór 7-osobowej komisji doktorskiej (Senat)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ybór 3 recenzentów (Rada Wydziału)</a:t>
            </a:r>
          </a:p>
          <a:p>
            <a:pPr lvl="1"/>
            <a:r>
              <a:rPr lang="pl-PL" dirty="0"/>
              <a:t>n</a:t>
            </a:r>
            <a:r>
              <a:rPr lang="pl-PL" dirty="0" smtClean="0"/>
              <a:t>adanie stopnia (Senat)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3688</Words>
  <Application>Microsoft Office PowerPoint</Application>
  <PresentationFormat>Pokaz na ekranie (4:3)</PresentationFormat>
  <Paragraphs>368</Paragraphs>
  <Slides>53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53</vt:i4>
      </vt:variant>
    </vt:vector>
  </HeadingPairs>
  <TitlesOfParts>
    <vt:vector size="56" baseType="lpstr">
      <vt:lpstr>Arial</vt:lpstr>
      <vt:lpstr>Calibri</vt:lpstr>
      <vt:lpstr>Motyw pakietu Office</vt:lpstr>
      <vt:lpstr>Procedowanie postępowań                o nadanie stopni i tytułu naukowego w okresie po 1 października 2019 r.</vt:lpstr>
      <vt:lpstr>Doktorat (1)</vt:lpstr>
      <vt:lpstr>Doktorat (2)</vt:lpstr>
      <vt:lpstr>Doktorat (2)</vt:lpstr>
      <vt:lpstr>Doktorat (2)</vt:lpstr>
      <vt:lpstr>Doktorat (2)</vt:lpstr>
      <vt:lpstr>Doktorat (2)</vt:lpstr>
      <vt:lpstr>Doktorat (2)</vt:lpstr>
      <vt:lpstr>Doktorat (2)</vt:lpstr>
      <vt:lpstr>Doktorat (3)</vt:lpstr>
      <vt:lpstr>Doktorat (3)</vt:lpstr>
      <vt:lpstr>Doktorat (3)</vt:lpstr>
      <vt:lpstr>Doktorat (3)</vt:lpstr>
      <vt:lpstr>Doktorat (3)</vt:lpstr>
      <vt:lpstr>Doktorat (4)</vt:lpstr>
      <vt:lpstr>Doktorat (4)</vt:lpstr>
      <vt:lpstr>Doktorat (4)</vt:lpstr>
      <vt:lpstr>Doktorat (4)</vt:lpstr>
      <vt:lpstr>Doktorat (4)</vt:lpstr>
      <vt:lpstr>Doktorat (4)</vt:lpstr>
      <vt:lpstr>Doktorat (5)</vt:lpstr>
      <vt:lpstr>Doktorat (5)</vt:lpstr>
      <vt:lpstr>Doktorat (5)</vt:lpstr>
      <vt:lpstr>Doktorat (5)</vt:lpstr>
      <vt:lpstr>Doktorat (5)</vt:lpstr>
      <vt:lpstr>Doktorat (5)</vt:lpstr>
      <vt:lpstr>Doktorat (5)</vt:lpstr>
      <vt:lpstr>Doktorat (5)</vt:lpstr>
      <vt:lpstr>Doktorat (6)</vt:lpstr>
      <vt:lpstr>Doktorat (6)</vt:lpstr>
      <vt:lpstr>Doktorat (6)</vt:lpstr>
      <vt:lpstr>Doktorat (6)</vt:lpstr>
      <vt:lpstr>Doktorat (6)</vt:lpstr>
      <vt:lpstr>Doktorat (6)</vt:lpstr>
      <vt:lpstr>Habilitacja (1)</vt:lpstr>
      <vt:lpstr>Habilitacja (2)</vt:lpstr>
      <vt:lpstr>Habilitacja (2)</vt:lpstr>
      <vt:lpstr>Habilitacja (2)</vt:lpstr>
      <vt:lpstr>Habilitacja (2)</vt:lpstr>
      <vt:lpstr>Habilitacja (2)</vt:lpstr>
      <vt:lpstr>Habilitacja (2)</vt:lpstr>
      <vt:lpstr>Habilitacja (3)</vt:lpstr>
      <vt:lpstr>Habilitacja (3)</vt:lpstr>
      <vt:lpstr>Habilitacja (3)</vt:lpstr>
      <vt:lpstr>Habilitacja (3)</vt:lpstr>
      <vt:lpstr>Habilitacja (3)</vt:lpstr>
      <vt:lpstr>Habilitacja (3)</vt:lpstr>
      <vt:lpstr>Habilitacja (3)</vt:lpstr>
      <vt:lpstr>Habilitacja (3)</vt:lpstr>
      <vt:lpstr>Habilitacja (4)</vt:lpstr>
      <vt:lpstr>Habilitacja (4)</vt:lpstr>
      <vt:lpstr>Profesura (1)</vt:lpstr>
      <vt:lpstr>Profesura 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Procedowanie postępowań                o nadanie stopni i tytułu naukowego w okresie po 1 października 2019 r.</dc:title>
  <dc:creator>p</dc:creator>
  <cp:lastModifiedBy>user</cp:lastModifiedBy>
  <cp:revision>6</cp:revision>
  <cp:lastPrinted>2019-12-10T09:36:15Z</cp:lastPrinted>
  <dcterms:created xsi:type="dcterms:W3CDTF">2019-12-01T15:16:25Z</dcterms:created>
  <dcterms:modified xsi:type="dcterms:W3CDTF">2019-12-10T10:53:11Z</dcterms:modified>
</cp:coreProperties>
</file>